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64"/>
  </p:notesMasterIdLst>
  <p:sldIdLst>
    <p:sldId id="256" r:id="rId2"/>
    <p:sldId id="257" r:id="rId3"/>
    <p:sldId id="307" r:id="rId4"/>
    <p:sldId id="277" r:id="rId5"/>
    <p:sldId id="274" r:id="rId6"/>
    <p:sldId id="279" r:id="rId7"/>
    <p:sldId id="278" r:id="rId8"/>
    <p:sldId id="280" r:id="rId9"/>
    <p:sldId id="310" r:id="rId10"/>
    <p:sldId id="282" r:id="rId11"/>
    <p:sldId id="287" r:id="rId12"/>
    <p:sldId id="281" r:id="rId13"/>
    <p:sldId id="290" r:id="rId14"/>
    <p:sldId id="289" r:id="rId15"/>
    <p:sldId id="288" r:id="rId16"/>
    <p:sldId id="259" r:id="rId17"/>
    <p:sldId id="261" r:id="rId18"/>
    <p:sldId id="308" r:id="rId19"/>
    <p:sldId id="309" r:id="rId20"/>
    <p:sldId id="292" r:id="rId21"/>
    <p:sldId id="293" r:id="rId22"/>
    <p:sldId id="294" r:id="rId23"/>
    <p:sldId id="323" r:id="rId24"/>
    <p:sldId id="324" r:id="rId25"/>
    <p:sldId id="284" r:id="rId26"/>
    <p:sldId id="262" r:id="rId27"/>
    <p:sldId id="275" r:id="rId28"/>
    <p:sldId id="263" r:id="rId29"/>
    <p:sldId id="265" r:id="rId30"/>
    <p:sldId id="266" r:id="rId31"/>
    <p:sldId id="283" r:id="rId32"/>
    <p:sldId id="268" r:id="rId33"/>
    <p:sldId id="270" r:id="rId34"/>
    <p:sldId id="269" r:id="rId35"/>
    <p:sldId id="271" r:id="rId36"/>
    <p:sldId id="285" r:id="rId37"/>
    <p:sldId id="295" r:id="rId38"/>
    <p:sldId id="272" r:id="rId39"/>
    <p:sldId id="286" r:id="rId40"/>
    <p:sldId id="296" r:id="rId41"/>
    <p:sldId id="297" r:id="rId42"/>
    <p:sldId id="273" r:id="rId43"/>
    <p:sldId id="299" r:id="rId44"/>
    <p:sldId id="300" r:id="rId45"/>
    <p:sldId id="298" r:id="rId46"/>
    <p:sldId id="311" r:id="rId47"/>
    <p:sldId id="301" r:id="rId48"/>
    <p:sldId id="319" r:id="rId49"/>
    <p:sldId id="314" r:id="rId50"/>
    <p:sldId id="316" r:id="rId51"/>
    <p:sldId id="317" r:id="rId52"/>
    <p:sldId id="315" r:id="rId53"/>
    <p:sldId id="321" r:id="rId54"/>
    <p:sldId id="322" r:id="rId55"/>
    <p:sldId id="320" r:id="rId56"/>
    <p:sldId id="313" r:id="rId57"/>
    <p:sldId id="312" r:id="rId58"/>
    <p:sldId id="304" r:id="rId59"/>
    <p:sldId id="318" r:id="rId60"/>
    <p:sldId id="305" r:id="rId61"/>
    <p:sldId id="326" r:id="rId62"/>
    <p:sldId id="306" r:id="rId63"/>
  </p:sldIdLst>
  <p:sldSz cx="12192000" cy="6858000"/>
  <p:notesSz cx="7102475" cy="9388475"/>
  <p:embeddedFontLst>
    <p:embeddedFont>
      <p:font typeface="Abadi" panose="020B0604020104020204" pitchFamily="34" charset="0"/>
      <p:regular r:id="rId65"/>
    </p:embeddedFont>
    <p:embeddedFont>
      <p:font typeface="Calibri" panose="020F0502020204030204" pitchFamily="34" charset="0"/>
      <p:regular r:id="rId66"/>
      <p:bold r:id="rId67"/>
      <p:italic r:id="rId68"/>
      <p:boldItalic r:id="rId69"/>
    </p:embeddedFont>
    <p:embeddedFont>
      <p:font typeface="Montserrat" panose="020B0604020202020204" charset="0"/>
      <p:regular r:id="rId70"/>
      <p:bold r:id="rId71"/>
      <p:italic r:id="rId72"/>
      <p:boldItalic r:id="rId73"/>
    </p:embeddedFont>
    <p:embeddedFont>
      <p:font typeface="Open Sans" panose="020B0604020202020204" charset="0"/>
      <p:regular r:id="rId74"/>
      <p:bold r:id="rId75"/>
      <p:italic r:id="rId76"/>
      <p:boldItalic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A823"/>
    <a:srgbClr val="009EA1"/>
    <a:srgbClr val="57BC76"/>
    <a:srgbClr val="72C059"/>
    <a:srgbClr val="B71E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9" autoAdjust="0"/>
    <p:restoredTop sz="94674"/>
  </p:normalViewPr>
  <p:slideViewPr>
    <p:cSldViewPr snapToGrid="0" snapToObjects="1">
      <p:cViewPr varScale="1">
        <p:scale>
          <a:sx n="77" d="100"/>
          <a:sy n="77" d="100"/>
        </p:scale>
        <p:origin x="89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4.fntdata"/><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784CB4-356E-4A0F-80F6-44106572526F}" type="doc">
      <dgm:prSet loTypeId="urn:microsoft.com/office/officeart/2009/layout/CircleArrowProcess" loCatId="cycle" qsTypeId="urn:microsoft.com/office/officeart/2005/8/quickstyle/simple1" qsCatId="simple" csTypeId="urn:microsoft.com/office/officeart/2005/8/colors/colorful5" csCatId="colorful" phldr="1"/>
      <dgm:spPr/>
      <dgm:t>
        <a:bodyPr/>
        <a:lstStyle/>
        <a:p>
          <a:endParaRPr lang="en-US"/>
        </a:p>
      </dgm:t>
    </dgm:pt>
    <dgm:pt modelId="{EDABDD3B-3C95-4DB6-B25C-7C14441F18B8}">
      <dgm:prSet phldrT="[Text]"/>
      <dgm:spPr/>
      <dgm:t>
        <a:bodyPr/>
        <a:lstStyle/>
        <a:p>
          <a:r>
            <a:rPr lang="en-US" dirty="0">
              <a:solidFill>
                <a:srgbClr val="009EA1"/>
              </a:solidFill>
              <a:latin typeface="Open Sans" panose="020B0604020202020204" charset="0"/>
              <a:ea typeface="Open Sans" panose="020B0604020202020204" charset="0"/>
              <a:cs typeface="Open Sans" panose="020B0604020202020204" charset="0"/>
            </a:rPr>
            <a:t>Thoughts</a:t>
          </a:r>
        </a:p>
      </dgm:t>
    </dgm:pt>
    <dgm:pt modelId="{9F4A4EB3-87C0-48E6-9463-FA6A55F1BBCF}" type="parTrans" cxnId="{995A500E-D3E5-4E12-A9FB-A0A01254845A}">
      <dgm:prSet/>
      <dgm:spPr/>
      <dgm:t>
        <a:bodyPr/>
        <a:lstStyle/>
        <a:p>
          <a:endParaRPr lang="en-US"/>
        </a:p>
      </dgm:t>
    </dgm:pt>
    <dgm:pt modelId="{D35470EB-37AB-4FA2-B744-52AD1F92B9C8}" type="sibTrans" cxnId="{995A500E-D3E5-4E12-A9FB-A0A01254845A}">
      <dgm:prSet/>
      <dgm:spPr/>
      <dgm:t>
        <a:bodyPr/>
        <a:lstStyle/>
        <a:p>
          <a:endParaRPr lang="en-US"/>
        </a:p>
      </dgm:t>
    </dgm:pt>
    <dgm:pt modelId="{8E0DFEF2-FEBF-4142-A84A-3B72B18D4683}">
      <dgm:prSet phldrT="[Text]"/>
      <dgm:spPr/>
      <dgm:t>
        <a:bodyPr/>
        <a:lstStyle/>
        <a:p>
          <a:r>
            <a:rPr lang="en-US" b="0" dirty="0">
              <a:solidFill>
                <a:srgbClr val="009EA1"/>
              </a:solidFill>
              <a:latin typeface="Open Sans" panose="020B0604020202020204" charset="0"/>
              <a:ea typeface="Open Sans" panose="020B0604020202020204" charset="0"/>
              <a:cs typeface="Open Sans" panose="020B0604020202020204" charset="0"/>
            </a:rPr>
            <a:t>Emotions</a:t>
          </a:r>
        </a:p>
      </dgm:t>
    </dgm:pt>
    <dgm:pt modelId="{28DF91EA-9942-48F5-85EC-782178BE6B14}" type="parTrans" cxnId="{8C6085FB-0F45-4815-A88A-B08115B9E77D}">
      <dgm:prSet/>
      <dgm:spPr/>
      <dgm:t>
        <a:bodyPr/>
        <a:lstStyle/>
        <a:p>
          <a:endParaRPr lang="en-US"/>
        </a:p>
      </dgm:t>
    </dgm:pt>
    <dgm:pt modelId="{1DF63441-046D-4BA2-91AF-910193902CC3}" type="sibTrans" cxnId="{8C6085FB-0F45-4815-A88A-B08115B9E77D}">
      <dgm:prSet/>
      <dgm:spPr/>
      <dgm:t>
        <a:bodyPr/>
        <a:lstStyle/>
        <a:p>
          <a:endParaRPr lang="en-US"/>
        </a:p>
      </dgm:t>
    </dgm:pt>
    <dgm:pt modelId="{ACFC4772-62A2-489D-9D2A-8F71CFE9F1D7}">
      <dgm:prSet phldrT="[Text]"/>
      <dgm:spPr/>
      <dgm:t>
        <a:bodyPr/>
        <a:lstStyle/>
        <a:p>
          <a:r>
            <a:rPr lang="en-US" dirty="0">
              <a:solidFill>
                <a:srgbClr val="009EA1"/>
              </a:solidFill>
              <a:latin typeface="Open Sans" panose="020B0604020202020204" charset="0"/>
              <a:ea typeface="Open Sans" panose="020B0604020202020204" charset="0"/>
              <a:cs typeface="Open Sans" panose="020B0604020202020204" charset="0"/>
            </a:rPr>
            <a:t>Actions</a:t>
          </a:r>
        </a:p>
      </dgm:t>
    </dgm:pt>
    <dgm:pt modelId="{AD36FCA9-A132-4128-93FA-9E8F9B19E247}" type="parTrans" cxnId="{E2802E4F-0BAC-4935-AF7A-E44728436806}">
      <dgm:prSet/>
      <dgm:spPr/>
      <dgm:t>
        <a:bodyPr/>
        <a:lstStyle/>
        <a:p>
          <a:endParaRPr lang="en-US"/>
        </a:p>
      </dgm:t>
    </dgm:pt>
    <dgm:pt modelId="{CCCE13F3-1C2C-4012-ADEF-102E3BEB7B3D}" type="sibTrans" cxnId="{E2802E4F-0BAC-4935-AF7A-E44728436806}">
      <dgm:prSet/>
      <dgm:spPr/>
      <dgm:t>
        <a:bodyPr/>
        <a:lstStyle/>
        <a:p>
          <a:endParaRPr lang="en-US"/>
        </a:p>
      </dgm:t>
    </dgm:pt>
    <dgm:pt modelId="{EA498545-33B5-45B8-95E7-1A45FE8E120A}" type="pres">
      <dgm:prSet presAssocID="{38784CB4-356E-4A0F-80F6-44106572526F}" presName="Name0" presStyleCnt="0">
        <dgm:presLayoutVars>
          <dgm:chMax val="7"/>
          <dgm:chPref val="7"/>
          <dgm:dir/>
          <dgm:animLvl val="lvl"/>
        </dgm:presLayoutVars>
      </dgm:prSet>
      <dgm:spPr/>
    </dgm:pt>
    <dgm:pt modelId="{285257F3-2B9D-4C54-A8D7-29E92A957E69}" type="pres">
      <dgm:prSet presAssocID="{EDABDD3B-3C95-4DB6-B25C-7C14441F18B8}" presName="Accent1" presStyleCnt="0"/>
      <dgm:spPr/>
    </dgm:pt>
    <dgm:pt modelId="{8CBAAAEE-06F3-4CB4-80B2-9AE2869AA99F}" type="pres">
      <dgm:prSet presAssocID="{EDABDD3B-3C95-4DB6-B25C-7C14441F18B8}" presName="Accent" presStyleLbl="node1" presStyleIdx="0" presStyleCnt="3"/>
      <dgm:spPr/>
    </dgm:pt>
    <dgm:pt modelId="{42B18217-6EC9-49C1-96CD-842B3BFC0ADF}" type="pres">
      <dgm:prSet presAssocID="{EDABDD3B-3C95-4DB6-B25C-7C14441F18B8}" presName="Parent1" presStyleLbl="revTx" presStyleIdx="0" presStyleCnt="3">
        <dgm:presLayoutVars>
          <dgm:chMax val="1"/>
          <dgm:chPref val="1"/>
          <dgm:bulletEnabled val="1"/>
        </dgm:presLayoutVars>
      </dgm:prSet>
      <dgm:spPr/>
    </dgm:pt>
    <dgm:pt modelId="{5711CC26-A44B-4AD7-9660-58DCEA5947A2}" type="pres">
      <dgm:prSet presAssocID="{8E0DFEF2-FEBF-4142-A84A-3B72B18D4683}" presName="Accent2" presStyleCnt="0"/>
      <dgm:spPr/>
    </dgm:pt>
    <dgm:pt modelId="{B7ED87D7-9A24-4240-803D-9DF54B9ABDC7}" type="pres">
      <dgm:prSet presAssocID="{8E0DFEF2-FEBF-4142-A84A-3B72B18D4683}" presName="Accent" presStyleLbl="node1" presStyleIdx="1" presStyleCnt="3"/>
      <dgm:spPr/>
    </dgm:pt>
    <dgm:pt modelId="{8B5DD0AD-CBF7-4F75-9B24-082A91B8EC0A}" type="pres">
      <dgm:prSet presAssocID="{8E0DFEF2-FEBF-4142-A84A-3B72B18D4683}" presName="Parent2" presStyleLbl="revTx" presStyleIdx="1" presStyleCnt="3">
        <dgm:presLayoutVars>
          <dgm:chMax val="1"/>
          <dgm:chPref val="1"/>
          <dgm:bulletEnabled val="1"/>
        </dgm:presLayoutVars>
      </dgm:prSet>
      <dgm:spPr/>
    </dgm:pt>
    <dgm:pt modelId="{F38AD186-B539-4ABF-BE7A-DCB8EBC813F6}" type="pres">
      <dgm:prSet presAssocID="{ACFC4772-62A2-489D-9D2A-8F71CFE9F1D7}" presName="Accent3" presStyleCnt="0"/>
      <dgm:spPr/>
    </dgm:pt>
    <dgm:pt modelId="{2D9582E2-BAE3-4959-8BE6-D02AD3F831AA}" type="pres">
      <dgm:prSet presAssocID="{ACFC4772-62A2-489D-9D2A-8F71CFE9F1D7}" presName="Accent" presStyleLbl="node1" presStyleIdx="2" presStyleCnt="3"/>
      <dgm:spPr/>
    </dgm:pt>
    <dgm:pt modelId="{FFFCC3DC-2107-4894-9940-E0FAE4B28AA9}" type="pres">
      <dgm:prSet presAssocID="{ACFC4772-62A2-489D-9D2A-8F71CFE9F1D7}" presName="Parent3" presStyleLbl="revTx" presStyleIdx="2" presStyleCnt="3">
        <dgm:presLayoutVars>
          <dgm:chMax val="1"/>
          <dgm:chPref val="1"/>
          <dgm:bulletEnabled val="1"/>
        </dgm:presLayoutVars>
      </dgm:prSet>
      <dgm:spPr/>
    </dgm:pt>
  </dgm:ptLst>
  <dgm:cxnLst>
    <dgm:cxn modelId="{995A500E-D3E5-4E12-A9FB-A0A01254845A}" srcId="{38784CB4-356E-4A0F-80F6-44106572526F}" destId="{EDABDD3B-3C95-4DB6-B25C-7C14441F18B8}" srcOrd="0" destOrd="0" parTransId="{9F4A4EB3-87C0-48E6-9463-FA6A55F1BBCF}" sibTransId="{D35470EB-37AB-4FA2-B744-52AD1F92B9C8}"/>
    <dgm:cxn modelId="{E2802E4F-0BAC-4935-AF7A-E44728436806}" srcId="{38784CB4-356E-4A0F-80F6-44106572526F}" destId="{ACFC4772-62A2-489D-9D2A-8F71CFE9F1D7}" srcOrd="2" destOrd="0" parTransId="{AD36FCA9-A132-4128-93FA-9E8F9B19E247}" sibTransId="{CCCE13F3-1C2C-4012-ADEF-102E3BEB7B3D}"/>
    <dgm:cxn modelId="{BCEBC476-F881-464B-99AE-BD3641522408}" type="presOf" srcId="{38784CB4-356E-4A0F-80F6-44106572526F}" destId="{EA498545-33B5-45B8-95E7-1A45FE8E120A}" srcOrd="0" destOrd="0" presId="urn:microsoft.com/office/officeart/2009/layout/CircleArrowProcess"/>
    <dgm:cxn modelId="{CB73A858-1023-4AFF-B898-A887E24C58DD}" type="presOf" srcId="{8E0DFEF2-FEBF-4142-A84A-3B72B18D4683}" destId="{8B5DD0AD-CBF7-4F75-9B24-082A91B8EC0A}" srcOrd="0" destOrd="0" presId="urn:microsoft.com/office/officeart/2009/layout/CircleArrowProcess"/>
    <dgm:cxn modelId="{D53F76CC-01F4-4E9F-9D18-76DA803AF1F4}" type="presOf" srcId="{EDABDD3B-3C95-4DB6-B25C-7C14441F18B8}" destId="{42B18217-6EC9-49C1-96CD-842B3BFC0ADF}" srcOrd="0" destOrd="0" presId="urn:microsoft.com/office/officeart/2009/layout/CircleArrowProcess"/>
    <dgm:cxn modelId="{11A40AFB-A6E0-4207-BDB4-5001F945239D}" type="presOf" srcId="{ACFC4772-62A2-489D-9D2A-8F71CFE9F1D7}" destId="{FFFCC3DC-2107-4894-9940-E0FAE4B28AA9}" srcOrd="0" destOrd="0" presId="urn:microsoft.com/office/officeart/2009/layout/CircleArrowProcess"/>
    <dgm:cxn modelId="{8C6085FB-0F45-4815-A88A-B08115B9E77D}" srcId="{38784CB4-356E-4A0F-80F6-44106572526F}" destId="{8E0DFEF2-FEBF-4142-A84A-3B72B18D4683}" srcOrd="1" destOrd="0" parTransId="{28DF91EA-9942-48F5-85EC-782178BE6B14}" sibTransId="{1DF63441-046D-4BA2-91AF-910193902CC3}"/>
    <dgm:cxn modelId="{CDFD4C9E-F0D5-4BEC-91EC-C6BAD5774EFD}" type="presParOf" srcId="{EA498545-33B5-45B8-95E7-1A45FE8E120A}" destId="{285257F3-2B9D-4C54-A8D7-29E92A957E69}" srcOrd="0" destOrd="0" presId="urn:microsoft.com/office/officeart/2009/layout/CircleArrowProcess"/>
    <dgm:cxn modelId="{000C9F3C-2900-4610-A5E2-2670B88643F2}" type="presParOf" srcId="{285257F3-2B9D-4C54-A8D7-29E92A957E69}" destId="{8CBAAAEE-06F3-4CB4-80B2-9AE2869AA99F}" srcOrd="0" destOrd="0" presId="urn:microsoft.com/office/officeart/2009/layout/CircleArrowProcess"/>
    <dgm:cxn modelId="{F706C628-B131-47CC-8283-A0230F7150BF}" type="presParOf" srcId="{EA498545-33B5-45B8-95E7-1A45FE8E120A}" destId="{42B18217-6EC9-49C1-96CD-842B3BFC0ADF}" srcOrd="1" destOrd="0" presId="urn:microsoft.com/office/officeart/2009/layout/CircleArrowProcess"/>
    <dgm:cxn modelId="{779974F6-47EE-4F22-AB55-A73824F1F7B4}" type="presParOf" srcId="{EA498545-33B5-45B8-95E7-1A45FE8E120A}" destId="{5711CC26-A44B-4AD7-9660-58DCEA5947A2}" srcOrd="2" destOrd="0" presId="urn:microsoft.com/office/officeart/2009/layout/CircleArrowProcess"/>
    <dgm:cxn modelId="{EF0950F2-D9F9-4D89-A37F-4C7A1E81C8FB}" type="presParOf" srcId="{5711CC26-A44B-4AD7-9660-58DCEA5947A2}" destId="{B7ED87D7-9A24-4240-803D-9DF54B9ABDC7}" srcOrd="0" destOrd="0" presId="urn:microsoft.com/office/officeart/2009/layout/CircleArrowProcess"/>
    <dgm:cxn modelId="{547ED9B2-1D38-419E-B929-5F5D7E7329A6}" type="presParOf" srcId="{EA498545-33B5-45B8-95E7-1A45FE8E120A}" destId="{8B5DD0AD-CBF7-4F75-9B24-082A91B8EC0A}" srcOrd="3" destOrd="0" presId="urn:microsoft.com/office/officeart/2009/layout/CircleArrowProcess"/>
    <dgm:cxn modelId="{94B7D3B9-4E60-451F-A0C2-10EEA7FCEC66}" type="presParOf" srcId="{EA498545-33B5-45B8-95E7-1A45FE8E120A}" destId="{F38AD186-B539-4ABF-BE7A-DCB8EBC813F6}" srcOrd="4" destOrd="0" presId="urn:microsoft.com/office/officeart/2009/layout/CircleArrowProcess"/>
    <dgm:cxn modelId="{BF43229F-F00E-4AD0-9A0C-66D27C2E2EF1}" type="presParOf" srcId="{F38AD186-B539-4ABF-BE7A-DCB8EBC813F6}" destId="{2D9582E2-BAE3-4959-8BE6-D02AD3F831AA}" srcOrd="0" destOrd="0" presId="urn:microsoft.com/office/officeart/2009/layout/CircleArrowProcess"/>
    <dgm:cxn modelId="{D4CD47BB-9C9D-4AC5-A88E-61609A453041}" type="presParOf" srcId="{EA498545-33B5-45B8-95E7-1A45FE8E120A}" destId="{FFFCC3DC-2107-4894-9940-E0FAE4B28AA9}"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011F87-04A6-4375-BEF0-66D29AF830B1}" type="doc">
      <dgm:prSet loTypeId="urn:microsoft.com/office/officeart/2011/layout/HexagonRadial" loCatId="cycle" qsTypeId="urn:microsoft.com/office/officeart/2005/8/quickstyle/simple1" qsCatId="simple" csTypeId="urn:microsoft.com/office/officeart/2005/8/colors/colorful5" csCatId="colorful" phldr="1"/>
      <dgm:spPr/>
      <dgm:t>
        <a:bodyPr/>
        <a:lstStyle/>
        <a:p>
          <a:endParaRPr lang="en-US"/>
        </a:p>
      </dgm:t>
    </dgm:pt>
    <dgm:pt modelId="{1E89E184-D0C0-41EB-8E14-8E802955A0A1}">
      <dgm:prSet phldrT="[Text]" custT="1"/>
      <dgm:spPr>
        <a:solidFill>
          <a:srgbClr val="009EA1"/>
        </a:solidFill>
      </dgm:spPr>
      <dgm:t>
        <a:bodyPr/>
        <a:lstStyle/>
        <a:p>
          <a:r>
            <a:rPr lang="en-US" sz="1400" dirty="0">
              <a:latin typeface="Abadi" panose="020B0604020104020204" pitchFamily="34" charset="0"/>
            </a:rPr>
            <a:t>Find local resources</a:t>
          </a:r>
        </a:p>
      </dgm:t>
    </dgm:pt>
    <dgm:pt modelId="{358865B7-4641-4CD3-BEE9-6095F75568C5}" type="parTrans" cxnId="{F3B08267-D2D6-4F20-A3B5-B3342E4512A8}">
      <dgm:prSet/>
      <dgm:spPr/>
      <dgm:t>
        <a:bodyPr/>
        <a:lstStyle/>
        <a:p>
          <a:endParaRPr lang="en-US"/>
        </a:p>
      </dgm:t>
    </dgm:pt>
    <dgm:pt modelId="{8F36B67A-5EA3-4BBE-922D-032B90A135B1}" type="sibTrans" cxnId="{F3B08267-D2D6-4F20-A3B5-B3342E4512A8}">
      <dgm:prSet/>
      <dgm:spPr/>
      <dgm:t>
        <a:bodyPr/>
        <a:lstStyle/>
        <a:p>
          <a:endParaRPr lang="en-US"/>
        </a:p>
      </dgm:t>
    </dgm:pt>
    <dgm:pt modelId="{9B0307C3-1E19-487B-8BBE-4CCBA80DD76F}">
      <dgm:prSet phldrT="[Text]" custT="1"/>
      <dgm:spPr>
        <a:solidFill>
          <a:srgbClr val="B7A823"/>
        </a:solidFill>
      </dgm:spPr>
      <dgm:t>
        <a:bodyPr/>
        <a:lstStyle/>
        <a:p>
          <a:r>
            <a:rPr lang="en-US" sz="1400" dirty="0">
              <a:latin typeface="Abadi" panose="020B0604020104020204" pitchFamily="34" charset="0"/>
            </a:rPr>
            <a:t>Talk openly</a:t>
          </a:r>
        </a:p>
      </dgm:t>
    </dgm:pt>
    <dgm:pt modelId="{DCA211D6-F458-465E-9855-D637BA39CF1D}" type="parTrans" cxnId="{4675BA44-B398-499C-95B4-267CA2C69030}">
      <dgm:prSet/>
      <dgm:spPr/>
      <dgm:t>
        <a:bodyPr/>
        <a:lstStyle/>
        <a:p>
          <a:endParaRPr lang="en-US"/>
        </a:p>
      </dgm:t>
    </dgm:pt>
    <dgm:pt modelId="{EEA73138-374A-4BBC-9BF2-5E6E61800B2A}" type="sibTrans" cxnId="{4675BA44-B398-499C-95B4-267CA2C69030}">
      <dgm:prSet/>
      <dgm:spPr/>
      <dgm:t>
        <a:bodyPr/>
        <a:lstStyle/>
        <a:p>
          <a:endParaRPr lang="en-US"/>
        </a:p>
      </dgm:t>
    </dgm:pt>
    <dgm:pt modelId="{C2A65CFB-AA5B-403C-973C-45F88C7F8B17}">
      <dgm:prSet phldrT="[Text]" custT="1"/>
      <dgm:spPr>
        <a:solidFill>
          <a:srgbClr val="009EA1"/>
        </a:solidFill>
      </dgm:spPr>
      <dgm:t>
        <a:bodyPr/>
        <a:lstStyle/>
        <a:p>
          <a:r>
            <a:rPr lang="en-US" sz="1400" dirty="0">
              <a:latin typeface="Abadi" panose="020B0604020104020204" pitchFamily="34" charset="0"/>
            </a:rPr>
            <a:t>Provide training to increase awareness &amp; understanding of mental illness</a:t>
          </a:r>
        </a:p>
      </dgm:t>
    </dgm:pt>
    <dgm:pt modelId="{6906BAAD-79B4-4337-AB90-9053E8F8E500}" type="parTrans" cxnId="{E6C8CF87-527E-4622-9C35-FC5A8B160FB9}">
      <dgm:prSet/>
      <dgm:spPr/>
      <dgm:t>
        <a:bodyPr/>
        <a:lstStyle/>
        <a:p>
          <a:endParaRPr lang="en-US"/>
        </a:p>
      </dgm:t>
    </dgm:pt>
    <dgm:pt modelId="{03A3A23C-32B9-4C93-8C91-848E45C62D28}" type="sibTrans" cxnId="{E6C8CF87-527E-4622-9C35-FC5A8B160FB9}">
      <dgm:prSet/>
      <dgm:spPr/>
      <dgm:t>
        <a:bodyPr/>
        <a:lstStyle/>
        <a:p>
          <a:endParaRPr lang="en-US"/>
        </a:p>
      </dgm:t>
    </dgm:pt>
    <dgm:pt modelId="{E62619C5-DC6F-4F75-B6B0-31B5C6A2FC4F}">
      <dgm:prSet phldrT="[Text]" custT="1"/>
      <dgm:spPr>
        <a:solidFill>
          <a:srgbClr val="57BC76"/>
        </a:solidFill>
      </dgm:spPr>
      <dgm:t>
        <a:bodyPr/>
        <a:lstStyle/>
        <a:p>
          <a:r>
            <a:rPr lang="en-US" sz="1400" dirty="0">
              <a:latin typeface="Abadi" panose="020B0604020104020204" pitchFamily="34" charset="0"/>
            </a:rPr>
            <a:t>Have church staff trained in the treatment of mental illness</a:t>
          </a:r>
        </a:p>
      </dgm:t>
    </dgm:pt>
    <dgm:pt modelId="{D7F0B66B-746D-4FBA-B65A-406ECA182230}" type="parTrans" cxnId="{0B5FC0E4-E65F-4E19-AABB-121CC25C0731}">
      <dgm:prSet/>
      <dgm:spPr/>
      <dgm:t>
        <a:bodyPr/>
        <a:lstStyle/>
        <a:p>
          <a:endParaRPr lang="en-US"/>
        </a:p>
      </dgm:t>
    </dgm:pt>
    <dgm:pt modelId="{B990E1A4-917E-4586-AD38-FBE0EFFB5CB0}" type="sibTrans" cxnId="{0B5FC0E4-E65F-4E19-AABB-121CC25C0731}">
      <dgm:prSet/>
      <dgm:spPr/>
      <dgm:t>
        <a:bodyPr/>
        <a:lstStyle/>
        <a:p>
          <a:endParaRPr lang="en-US"/>
        </a:p>
      </dgm:t>
    </dgm:pt>
    <dgm:pt modelId="{D9C95C70-B1F2-41A5-B452-584DF210DAE9}">
      <dgm:prSet phldrT="[Text]" custT="1"/>
      <dgm:spPr>
        <a:solidFill>
          <a:srgbClr val="009EA1"/>
        </a:solidFill>
      </dgm:spPr>
      <dgm:t>
        <a:bodyPr/>
        <a:lstStyle/>
        <a:p>
          <a:r>
            <a:rPr lang="en-US" sz="1400" dirty="0">
              <a:latin typeface="Abadi" panose="020B0604020104020204" pitchFamily="34" charset="0"/>
            </a:rPr>
            <a:t>Offer seminars on depression or anxiety</a:t>
          </a:r>
        </a:p>
      </dgm:t>
    </dgm:pt>
    <dgm:pt modelId="{E253BAE8-9C92-4E5C-9E8C-AE41BF43BF00}" type="parTrans" cxnId="{6DC7E413-4CC3-46B2-A649-5A6D86807478}">
      <dgm:prSet/>
      <dgm:spPr/>
      <dgm:t>
        <a:bodyPr/>
        <a:lstStyle/>
        <a:p>
          <a:endParaRPr lang="en-US"/>
        </a:p>
      </dgm:t>
    </dgm:pt>
    <dgm:pt modelId="{7E3C4482-0069-485D-A7D1-A581BE96D2C7}" type="sibTrans" cxnId="{6DC7E413-4CC3-46B2-A649-5A6D86807478}">
      <dgm:prSet/>
      <dgm:spPr/>
      <dgm:t>
        <a:bodyPr/>
        <a:lstStyle/>
        <a:p>
          <a:endParaRPr lang="en-US"/>
        </a:p>
      </dgm:t>
    </dgm:pt>
    <dgm:pt modelId="{DCFF65AC-F13D-4865-8C00-B1B0D1101DC2}">
      <dgm:prSet phldrT="[Text]" custT="1"/>
      <dgm:spPr>
        <a:solidFill>
          <a:srgbClr val="72C059"/>
        </a:solidFill>
      </dgm:spPr>
      <dgm:t>
        <a:bodyPr/>
        <a:lstStyle/>
        <a:p>
          <a:r>
            <a:rPr lang="en-US" sz="1400" dirty="0">
              <a:latin typeface="Abadi" panose="020B0604020104020204" pitchFamily="34" charset="0"/>
            </a:rPr>
            <a:t>Host community groups such as NAMI</a:t>
          </a:r>
        </a:p>
      </dgm:t>
    </dgm:pt>
    <dgm:pt modelId="{FA1E057C-ED95-412C-836F-0B4F8DC8BED4}" type="parTrans" cxnId="{6C0F1FF0-4BB4-42FF-B495-B1B592775244}">
      <dgm:prSet/>
      <dgm:spPr/>
      <dgm:t>
        <a:bodyPr/>
        <a:lstStyle/>
        <a:p>
          <a:endParaRPr lang="en-US"/>
        </a:p>
      </dgm:t>
    </dgm:pt>
    <dgm:pt modelId="{D1D6FFAD-7A9D-4174-906F-4DE1189889A2}" type="sibTrans" cxnId="{6C0F1FF0-4BB4-42FF-B495-B1B592775244}">
      <dgm:prSet/>
      <dgm:spPr/>
      <dgm:t>
        <a:bodyPr/>
        <a:lstStyle/>
        <a:p>
          <a:endParaRPr lang="en-US"/>
        </a:p>
      </dgm:t>
    </dgm:pt>
    <dgm:pt modelId="{965F34C8-1DD6-42AF-8BA2-75E7D91B80D7}">
      <dgm:prSet phldrT="[Text]" custT="1"/>
      <dgm:spPr>
        <a:solidFill>
          <a:srgbClr val="B71E50"/>
        </a:solidFill>
      </dgm:spPr>
      <dgm:t>
        <a:bodyPr/>
        <a:lstStyle/>
        <a:p>
          <a:r>
            <a:rPr lang="en-US" sz="2400" dirty="0">
              <a:latin typeface="Abadi" panose="020B0604020104020204" pitchFamily="34" charset="0"/>
              <a:ea typeface="Open Sans" panose="020B0604020202020204" charset="0"/>
              <a:cs typeface="Open Sans" panose="020B0604020202020204" charset="0"/>
            </a:rPr>
            <a:t>How can the church help?</a:t>
          </a:r>
        </a:p>
      </dgm:t>
    </dgm:pt>
    <dgm:pt modelId="{944A58C6-CDE7-4A86-88C0-839FBBBF5991}" type="sibTrans" cxnId="{6D24EF26-17C7-4211-A157-14BD6171F908}">
      <dgm:prSet/>
      <dgm:spPr/>
      <dgm:t>
        <a:bodyPr/>
        <a:lstStyle/>
        <a:p>
          <a:endParaRPr lang="en-US"/>
        </a:p>
      </dgm:t>
    </dgm:pt>
    <dgm:pt modelId="{34746A30-35DC-4D85-8E2D-28FEC2797FA1}" type="parTrans" cxnId="{6D24EF26-17C7-4211-A157-14BD6171F908}">
      <dgm:prSet/>
      <dgm:spPr/>
      <dgm:t>
        <a:bodyPr/>
        <a:lstStyle/>
        <a:p>
          <a:endParaRPr lang="en-US"/>
        </a:p>
      </dgm:t>
    </dgm:pt>
    <dgm:pt modelId="{63CB92E9-A013-4955-84D7-5108A65DE8CC}" type="pres">
      <dgm:prSet presAssocID="{65011F87-04A6-4375-BEF0-66D29AF830B1}" presName="Name0" presStyleCnt="0">
        <dgm:presLayoutVars>
          <dgm:chMax val="1"/>
          <dgm:chPref val="1"/>
          <dgm:dir/>
          <dgm:animOne val="branch"/>
          <dgm:animLvl val="lvl"/>
        </dgm:presLayoutVars>
      </dgm:prSet>
      <dgm:spPr/>
    </dgm:pt>
    <dgm:pt modelId="{046E1B43-3DAD-4DA2-AC34-4F910D66D9C2}" type="pres">
      <dgm:prSet presAssocID="{965F34C8-1DD6-42AF-8BA2-75E7D91B80D7}" presName="Parent" presStyleLbl="node0" presStyleIdx="0" presStyleCnt="1">
        <dgm:presLayoutVars>
          <dgm:chMax val="6"/>
          <dgm:chPref val="6"/>
        </dgm:presLayoutVars>
      </dgm:prSet>
      <dgm:spPr/>
    </dgm:pt>
    <dgm:pt modelId="{EC8602FB-49E3-4A37-AD3B-BAB0D6391B97}" type="pres">
      <dgm:prSet presAssocID="{1E89E184-D0C0-41EB-8E14-8E802955A0A1}" presName="Accent1" presStyleCnt="0"/>
      <dgm:spPr/>
    </dgm:pt>
    <dgm:pt modelId="{6175353E-04DF-4C94-9B82-6EA7C7264565}" type="pres">
      <dgm:prSet presAssocID="{1E89E184-D0C0-41EB-8E14-8E802955A0A1}" presName="Accent" presStyleLbl="bgShp" presStyleIdx="0" presStyleCnt="6"/>
      <dgm:spPr/>
    </dgm:pt>
    <dgm:pt modelId="{24444D10-450E-45BE-B8C7-1616CE5A5FFB}" type="pres">
      <dgm:prSet presAssocID="{1E89E184-D0C0-41EB-8E14-8E802955A0A1}" presName="Child1" presStyleLbl="node1" presStyleIdx="0" presStyleCnt="6">
        <dgm:presLayoutVars>
          <dgm:chMax val="0"/>
          <dgm:chPref val="0"/>
          <dgm:bulletEnabled val="1"/>
        </dgm:presLayoutVars>
      </dgm:prSet>
      <dgm:spPr/>
    </dgm:pt>
    <dgm:pt modelId="{275C43CA-65D0-455B-B530-7CB9E8469544}" type="pres">
      <dgm:prSet presAssocID="{9B0307C3-1E19-487B-8BBE-4CCBA80DD76F}" presName="Accent2" presStyleCnt="0"/>
      <dgm:spPr/>
    </dgm:pt>
    <dgm:pt modelId="{8FDBC10B-DDF9-4DC7-93A5-2A981074B892}" type="pres">
      <dgm:prSet presAssocID="{9B0307C3-1E19-487B-8BBE-4CCBA80DD76F}" presName="Accent" presStyleLbl="bgShp" presStyleIdx="1" presStyleCnt="6"/>
      <dgm:spPr/>
    </dgm:pt>
    <dgm:pt modelId="{7796EB7C-7807-4C4B-8E6A-A6990B13D6E8}" type="pres">
      <dgm:prSet presAssocID="{9B0307C3-1E19-487B-8BBE-4CCBA80DD76F}" presName="Child2" presStyleLbl="node1" presStyleIdx="1" presStyleCnt="6">
        <dgm:presLayoutVars>
          <dgm:chMax val="0"/>
          <dgm:chPref val="0"/>
          <dgm:bulletEnabled val="1"/>
        </dgm:presLayoutVars>
      </dgm:prSet>
      <dgm:spPr/>
    </dgm:pt>
    <dgm:pt modelId="{CF774E5B-9E73-4616-B72D-22F786D112BE}" type="pres">
      <dgm:prSet presAssocID="{C2A65CFB-AA5B-403C-973C-45F88C7F8B17}" presName="Accent3" presStyleCnt="0"/>
      <dgm:spPr/>
    </dgm:pt>
    <dgm:pt modelId="{4536A30D-95F4-44FB-A994-62BE7F9C1CC9}" type="pres">
      <dgm:prSet presAssocID="{C2A65CFB-AA5B-403C-973C-45F88C7F8B17}" presName="Accent" presStyleLbl="bgShp" presStyleIdx="2" presStyleCnt="6"/>
      <dgm:spPr/>
    </dgm:pt>
    <dgm:pt modelId="{4D25E605-D0F3-498C-AC0C-66D21EA3D409}" type="pres">
      <dgm:prSet presAssocID="{C2A65CFB-AA5B-403C-973C-45F88C7F8B17}" presName="Child3" presStyleLbl="node1" presStyleIdx="2" presStyleCnt="6" custLinFactNeighborX="-302" custLinFactNeighborY="3845">
        <dgm:presLayoutVars>
          <dgm:chMax val="0"/>
          <dgm:chPref val="0"/>
          <dgm:bulletEnabled val="1"/>
        </dgm:presLayoutVars>
      </dgm:prSet>
      <dgm:spPr/>
    </dgm:pt>
    <dgm:pt modelId="{A0D0A83A-7A7A-4D9A-8A81-A1E1A11B1EC0}" type="pres">
      <dgm:prSet presAssocID="{E62619C5-DC6F-4F75-B6B0-31B5C6A2FC4F}" presName="Accent4" presStyleCnt="0"/>
      <dgm:spPr/>
    </dgm:pt>
    <dgm:pt modelId="{9658D69E-678A-43FD-84D1-59816013CA62}" type="pres">
      <dgm:prSet presAssocID="{E62619C5-DC6F-4F75-B6B0-31B5C6A2FC4F}" presName="Accent" presStyleLbl="bgShp" presStyleIdx="3" presStyleCnt="6"/>
      <dgm:spPr/>
    </dgm:pt>
    <dgm:pt modelId="{61446C7B-CB71-4212-AB97-702792206F03}" type="pres">
      <dgm:prSet presAssocID="{E62619C5-DC6F-4F75-B6B0-31B5C6A2FC4F}" presName="Child4" presStyleLbl="node1" presStyleIdx="3" presStyleCnt="6">
        <dgm:presLayoutVars>
          <dgm:chMax val="0"/>
          <dgm:chPref val="0"/>
          <dgm:bulletEnabled val="1"/>
        </dgm:presLayoutVars>
      </dgm:prSet>
      <dgm:spPr/>
    </dgm:pt>
    <dgm:pt modelId="{5D451BED-28A6-447A-AC2A-C65A501A9373}" type="pres">
      <dgm:prSet presAssocID="{D9C95C70-B1F2-41A5-B452-584DF210DAE9}" presName="Accent5" presStyleCnt="0"/>
      <dgm:spPr/>
    </dgm:pt>
    <dgm:pt modelId="{BC32D2A2-A810-4AC2-9E57-07D3F392498F}" type="pres">
      <dgm:prSet presAssocID="{D9C95C70-B1F2-41A5-B452-584DF210DAE9}" presName="Accent" presStyleLbl="bgShp" presStyleIdx="4" presStyleCnt="6"/>
      <dgm:spPr/>
    </dgm:pt>
    <dgm:pt modelId="{CF7F62B3-DEC4-42B7-AA72-6ED69AD1A7EC}" type="pres">
      <dgm:prSet presAssocID="{D9C95C70-B1F2-41A5-B452-584DF210DAE9}" presName="Child5" presStyleLbl="node1" presStyleIdx="4" presStyleCnt="6">
        <dgm:presLayoutVars>
          <dgm:chMax val="0"/>
          <dgm:chPref val="0"/>
          <dgm:bulletEnabled val="1"/>
        </dgm:presLayoutVars>
      </dgm:prSet>
      <dgm:spPr/>
    </dgm:pt>
    <dgm:pt modelId="{B3AF71E9-6E57-40D1-9D2A-F7539D0FABAD}" type="pres">
      <dgm:prSet presAssocID="{DCFF65AC-F13D-4865-8C00-B1B0D1101DC2}" presName="Accent6" presStyleCnt="0"/>
      <dgm:spPr/>
    </dgm:pt>
    <dgm:pt modelId="{D4317FBE-068C-48AF-AAAF-D355D1016AE5}" type="pres">
      <dgm:prSet presAssocID="{DCFF65AC-F13D-4865-8C00-B1B0D1101DC2}" presName="Accent" presStyleLbl="bgShp" presStyleIdx="5" presStyleCnt="6"/>
      <dgm:spPr/>
    </dgm:pt>
    <dgm:pt modelId="{00BB6D15-F31E-40B7-9973-C39A8BF4406D}" type="pres">
      <dgm:prSet presAssocID="{DCFF65AC-F13D-4865-8C00-B1B0D1101DC2}" presName="Child6" presStyleLbl="node1" presStyleIdx="5" presStyleCnt="6">
        <dgm:presLayoutVars>
          <dgm:chMax val="0"/>
          <dgm:chPref val="0"/>
          <dgm:bulletEnabled val="1"/>
        </dgm:presLayoutVars>
      </dgm:prSet>
      <dgm:spPr/>
    </dgm:pt>
  </dgm:ptLst>
  <dgm:cxnLst>
    <dgm:cxn modelId="{6DC7E413-4CC3-46B2-A649-5A6D86807478}" srcId="{965F34C8-1DD6-42AF-8BA2-75E7D91B80D7}" destId="{D9C95C70-B1F2-41A5-B452-584DF210DAE9}" srcOrd="4" destOrd="0" parTransId="{E253BAE8-9C92-4E5C-9E8C-AE41BF43BF00}" sibTransId="{7E3C4482-0069-485D-A7D1-A581BE96D2C7}"/>
    <dgm:cxn modelId="{743FC624-06BF-4C1F-90E6-FEE3DB0AC877}" type="presOf" srcId="{E62619C5-DC6F-4F75-B6B0-31B5C6A2FC4F}" destId="{61446C7B-CB71-4212-AB97-702792206F03}" srcOrd="0" destOrd="0" presId="urn:microsoft.com/office/officeart/2011/layout/HexagonRadial"/>
    <dgm:cxn modelId="{5AAEA425-7236-40F7-ABA4-583FCD4DF960}" type="presOf" srcId="{9B0307C3-1E19-487B-8BBE-4CCBA80DD76F}" destId="{7796EB7C-7807-4C4B-8E6A-A6990B13D6E8}" srcOrd="0" destOrd="0" presId="urn:microsoft.com/office/officeart/2011/layout/HexagonRadial"/>
    <dgm:cxn modelId="{6D24EF26-17C7-4211-A157-14BD6171F908}" srcId="{65011F87-04A6-4375-BEF0-66D29AF830B1}" destId="{965F34C8-1DD6-42AF-8BA2-75E7D91B80D7}" srcOrd="0" destOrd="0" parTransId="{34746A30-35DC-4D85-8E2D-28FEC2797FA1}" sibTransId="{944A58C6-CDE7-4A86-88C0-839FBBBF5991}"/>
    <dgm:cxn modelId="{00A63143-7EBD-49AF-9DF8-BC341120DFFF}" type="presOf" srcId="{D9C95C70-B1F2-41A5-B452-584DF210DAE9}" destId="{CF7F62B3-DEC4-42B7-AA72-6ED69AD1A7EC}" srcOrd="0" destOrd="0" presId="urn:microsoft.com/office/officeart/2011/layout/HexagonRadial"/>
    <dgm:cxn modelId="{4675BA44-B398-499C-95B4-267CA2C69030}" srcId="{965F34C8-1DD6-42AF-8BA2-75E7D91B80D7}" destId="{9B0307C3-1E19-487B-8BBE-4CCBA80DD76F}" srcOrd="1" destOrd="0" parTransId="{DCA211D6-F458-465E-9855-D637BA39CF1D}" sibTransId="{EEA73138-374A-4BBC-9BF2-5E6E61800B2A}"/>
    <dgm:cxn modelId="{F3B08267-D2D6-4F20-A3B5-B3342E4512A8}" srcId="{965F34C8-1DD6-42AF-8BA2-75E7D91B80D7}" destId="{1E89E184-D0C0-41EB-8E14-8E802955A0A1}" srcOrd="0" destOrd="0" parTransId="{358865B7-4641-4CD3-BEE9-6095F75568C5}" sibTransId="{8F36B67A-5EA3-4BBE-922D-032B90A135B1}"/>
    <dgm:cxn modelId="{DDC23E80-DE41-4AB4-8989-E74DC1A0F21D}" type="presOf" srcId="{965F34C8-1DD6-42AF-8BA2-75E7D91B80D7}" destId="{046E1B43-3DAD-4DA2-AC34-4F910D66D9C2}" srcOrd="0" destOrd="0" presId="urn:microsoft.com/office/officeart/2011/layout/HexagonRadial"/>
    <dgm:cxn modelId="{E6C8CF87-527E-4622-9C35-FC5A8B160FB9}" srcId="{965F34C8-1DD6-42AF-8BA2-75E7D91B80D7}" destId="{C2A65CFB-AA5B-403C-973C-45F88C7F8B17}" srcOrd="2" destOrd="0" parTransId="{6906BAAD-79B4-4337-AB90-9053E8F8E500}" sibTransId="{03A3A23C-32B9-4C93-8C91-848E45C62D28}"/>
    <dgm:cxn modelId="{9C64E0A7-B7A7-40B2-9E66-CE7268DD3AA4}" type="presOf" srcId="{1E89E184-D0C0-41EB-8E14-8E802955A0A1}" destId="{24444D10-450E-45BE-B8C7-1616CE5A5FFB}" srcOrd="0" destOrd="0" presId="urn:microsoft.com/office/officeart/2011/layout/HexagonRadial"/>
    <dgm:cxn modelId="{00E400C9-E02D-471F-B094-6E4A93B01773}" type="presOf" srcId="{C2A65CFB-AA5B-403C-973C-45F88C7F8B17}" destId="{4D25E605-D0F3-498C-AC0C-66D21EA3D409}" srcOrd="0" destOrd="0" presId="urn:microsoft.com/office/officeart/2011/layout/HexagonRadial"/>
    <dgm:cxn modelId="{0B5FC0E4-E65F-4E19-AABB-121CC25C0731}" srcId="{965F34C8-1DD6-42AF-8BA2-75E7D91B80D7}" destId="{E62619C5-DC6F-4F75-B6B0-31B5C6A2FC4F}" srcOrd="3" destOrd="0" parTransId="{D7F0B66B-746D-4FBA-B65A-406ECA182230}" sibTransId="{B990E1A4-917E-4586-AD38-FBE0EFFB5CB0}"/>
    <dgm:cxn modelId="{C24D8CE5-6542-46BC-9F94-46FA68C852F7}" type="presOf" srcId="{DCFF65AC-F13D-4865-8C00-B1B0D1101DC2}" destId="{00BB6D15-F31E-40B7-9973-C39A8BF4406D}" srcOrd="0" destOrd="0" presId="urn:microsoft.com/office/officeart/2011/layout/HexagonRadial"/>
    <dgm:cxn modelId="{6C0F1FF0-4BB4-42FF-B495-B1B592775244}" srcId="{965F34C8-1DD6-42AF-8BA2-75E7D91B80D7}" destId="{DCFF65AC-F13D-4865-8C00-B1B0D1101DC2}" srcOrd="5" destOrd="0" parTransId="{FA1E057C-ED95-412C-836F-0B4F8DC8BED4}" sibTransId="{D1D6FFAD-7A9D-4174-906F-4DE1189889A2}"/>
    <dgm:cxn modelId="{AA96C3F2-6432-4963-99BE-C744135661CC}" type="presOf" srcId="{65011F87-04A6-4375-BEF0-66D29AF830B1}" destId="{63CB92E9-A013-4955-84D7-5108A65DE8CC}" srcOrd="0" destOrd="0" presId="urn:microsoft.com/office/officeart/2011/layout/HexagonRadial"/>
    <dgm:cxn modelId="{B64BC07D-49F4-4D60-8A67-1B17782E35F0}" type="presParOf" srcId="{63CB92E9-A013-4955-84D7-5108A65DE8CC}" destId="{046E1B43-3DAD-4DA2-AC34-4F910D66D9C2}" srcOrd="0" destOrd="0" presId="urn:microsoft.com/office/officeart/2011/layout/HexagonRadial"/>
    <dgm:cxn modelId="{D9F2C2D7-8EA6-4661-A28E-40501A30E237}" type="presParOf" srcId="{63CB92E9-A013-4955-84D7-5108A65DE8CC}" destId="{EC8602FB-49E3-4A37-AD3B-BAB0D6391B97}" srcOrd="1" destOrd="0" presId="urn:microsoft.com/office/officeart/2011/layout/HexagonRadial"/>
    <dgm:cxn modelId="{140FCF66-39BE-497D-B9EC-9895E9D707C1}" type="presParOf" srcId="{EC8602FB-49E3-4A37-AD3B-BAB0D6391B97}" destId="{6175353E-04DF-4C94-9B82-6EA7C7264565}" srcOrd="0" destOrd="0" presId="urn:microsoft.com/office/officeart/2011/layout/HexagonRadial"/>
    <dgm:cxn modelId="{705F188C-3FA0-4F88-97F1-7EFC2AE4F87B}" type="presParOf" srcId="{63CB92E9-A013-4955-84D7-5108A65DE8CC}" destId="{24444D10-450E-45BE-B8C7-1616CE5A5FFB}" srcOrd="2" destOrd="0" presId="urn:microsoft.com/office/officeart/2011/layout/HexagonRadial"/>
    <dgm:cxn modelId="{7884720C-E7A5-4348-853C-EEAC8841C563}" type="presParOf" srcId="{63CB92E9-A013-4955-84D7-5108A65DE8CC}" destId="{275C43CA-65D0-455B-B530-7CB9E8469544}" srcOrd="3" destOrd="0" presId="urn:microsoft.com/office/officeart/2011/layout/HexagonRadial"/>
    <dgm:cxn modelId="{C149B546-BF1C-4E96-A4A8-6D2DBBB2B0A8}" type="presParOf" srcId="{275C43CA-65D0-455B-B530-7CB9E8469544}" destId="{8FDBC10B-DDF9-4DC7-93A5-2A981074B892}" srcOrd="0" destOrd="0" presId="urn:microsoft.com/office/officeart/2011/layout/HexagonRadial"/>
    <dgm:cxn modelId="{72390992-B4B6-4521-9947-83A6DA1C21FD}" type="presParOf" srcId="{63CB92E9-A013-4955-84D7-5108A65DE8CC}" destId="{7796EB7C-7807-4C4B-8E6A-A6990B13D6E8}" srcOrd="4" destOrd="0" presId="urn:microsoft.com/office/officeart/2011/layout/HexagonRadial"/>
    <dgm:cxn modelId="{439E5EA3-E8DC-4B09-93DF-CDF7972DCD1E}" type="presParOf" srcId="{63CB92E9-A013-4955-84D7-5108A65DE8CC}" destId="{CF774E5B-9E73-4616-B72D-22F786D112BE}" srcOrd="5" destOrd="0" presId="urn:microsoft.com/office/officeart/2011/layout/HexagonRadial"/>
    <dgm:cxn modelId="{9EABC52E-F58E-4CDA-8975-E0B81C6E433D}" type="presParOf" srcId="{CF774E5B-9E73-4616-B72D-22F786D112BE}" destId="{4536A30D-95F4-44FB-A994-62BE7F9C1CC9}" srcOrd="0" destOrd="0" presId="urn:microsoft.com/office/officeart/2011/layout/HexagonRadial"/>
    <dgm:cxn modelId="{E81340DF-BD77-4ABD-9E47-C58E9B6E714C}" type="presParOf" srcId="{63CB92E9-A013-4955-84D7-5108A65DE8CC}" destId="{4D25E605-D0F3-498C-AC0C-66D21EA3D409}" srcOrd="6" destOrd="0" presId="urn:microsoft.com/office/officeart/2011/layout/HexagonRadial"/>
    <dgm:cxn modelId="{94FD3ED8-E732-403A-8151-2F339C7D44E0}" type="presParOf" srcId="{63CB92E9-A013-4955-84D7-5108A65DE8CC}" destId="{A0D0A83A-7A7A-4D9A-8A81-A1E1A11B1EC0}" srcOrd="7" destOrd="0" presId="urn:microsoft.com/office/officeart/2011/layout/HexagonRadial"/>
    <dgm:cxn modelId="{D922C1F2-C64F-407D-90F2-9A370AA38861}" type="presParOf" srcId="{A0D0A83A-7A7A-4D9A-8A81-A1E1A11B1EC0}" destId="{9658D69E-678A-43FD-84D1-59816013CA62}" srcOrd="0" destOrd="0" presId="urn:microsoft.com/office/officeart/2011/layout/HexagonRadial"/>
    <dgm:cxn modelId="{3C6A8E51-9C03-4365-9EC0-3DDAA9E8E8F4}" type="presParOf" srcId="{63CB92E9-A013-4955-84D7-5108A65DE8CC}" destId="{61446C7B-CB71-4212-AB97-702792206F03}" srcOrd="8" destOrd="0" presId="urn:microsoft.com/office/officeart/2011/layout/HexagonRadial"/>
    <dgm:cxn modelId="{3289319F-B350-4C29-917C-065834C1D99A}" type="presParOf" srcId="{63CB92E9-A013-4955-84D7-5108A65DE8CC}" destId="{5D451BED-28A6-447A-AC2A-C65A501A9373}" srcOrd="9" destOrd="0" presId="urn:microsoft.com/office/officeart/2011/layout/HexagonRadial"/>
    <dgm:cxn modelId="{B758BB1E-ECDD-4076-AD23-1C7822457E48}" type="presParOf" srcId="{5D451BED-28A6-447A-AC2A-C65A501A9373}" destId="{BC32D2A2-A810-4AC2-9E57-07D3F392498F}" srcOrd="0" destOrd="0" presId="urn:microsoft.com/office/officeart/2011/layout/HexagonRadial"/>
    <dgm:cxn modelId="{C9B9C20C-89CF-4B8D-AEED-E2CF7BC8928F}" type="presParOf" srcId="{63CB92E9-A013-4955-84D7-5108A65DE8CC}" destId="{CF7F62B3-DEC4-42B7-AA72-6ED69AD1A7EC}" srcOrd="10" destOrd="0" presId="urn:microsoft.com/office/officeart/2011/layout/HexagonRadial"/>
    <dgm:cxn modelId="{53718664-D0C7-445A-BF03-6717C6751641}" type="presParOf" srcId="{63CB92E9-A013-4955-84D7-5108A65DE8CC}" destId="{B3AF71E9-6E57-40D1-9D2A-F7539D0FABAD}" srcOrd="11" destOrd="0" presId="urn:microsoft.com/office/officeart/2011/layout/HexagonRadial"/>
    <dgm:cxn modelId="{E9F65E19-56B9-4373-BB28-671580BA2137}" type="presParOf" srcId="{B3AF71E9-6E57-40D1-9D2A-F7539D0FABAD}" destId="{D4317FBE-068C-48AF-AAAF-D355D1016AE5}" srcOrd="0" destOrd="0" presId="urn:microsoft.com/office/officeart/2011/layout/HexagonRadial"/>
    <dgm:cxn modelId="{39557BFB-F769-483A-8438-B9F18C4EE5B4}" type="presParOf" srcId="{63CB92E9-A013-4955-84D7-5108A65DE8CC}" destId="{00BB6D15-F31E-40B7-9973-C39A8BF4406D}"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AAAEE-06F3-4CB4-80B2-9AE2869AA99F}">
      <dsp:nvSpPr>
        <dsp:cNvPr id="0" name=""/>
        <dsp:cNvSpPr/>
      </dsp:nvSpPr>
      <dsp:spPr>
        <a:xfrm>
          <a:off x="3122127" y="0"/>
          <a:ext cx="2608149" cy="2608546"/>
        </a:xfrm>
        <a:prstGeom prst="circularArrow">
          <a:avLst>
            <a:gd name="adj1" fmla="val 10980"/>
            <a:gd name="adj2" fmla="val 1142322"/>
            <a:gd name="adj3" fmla="val 4500000"/>
            <a:gd name="adj4" fmla="val 10800000"/>
            <a:gd name="adj5" fmla="val 125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B18217-6EC9-49C1-96CD-842B3BFC0ADF}">
      <dsp:nvSpPr>
        <dsp:cNvPr id="0" name=""/>
        <dsp:cNvSpPr/>
      </dsp:nvSpPr>
      <dsp:spPr>
        <a:xfrm>
          <a:off x="3698614" y="941764"/>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rgbClr val="009EA1"/>
              </a:solidFill>
              <a:latin typeface="Open Sans" panose="020B0604020202020204" charset="0"/>
              <a:ea typeface="Open Sans" panose="020B0604020202020204" charset="0"/>
              <a:cs typeface="Open Sans" panose="020B0604020202020204" charset="0"/>
            </a:rPr>
            <a:t>Thoughts</a:t>
          </a:r>
        </a:p>
      </dsp:txBody>
      <dsp:txXfrm>
        <a:off x="3698614" y="941764"/>
        <a:ext cx="1449298" cy="724475"/>
      </dsp:txXfrm>
    </dsp:sp>
    <dsp:sp modelId="{B7ED87D7-9A24-4240-803D-9DF54B9ABDC7}">
      <dsp:nvSpPr>
        <dsp:cNvPr id="0" name=""/>
        <dsp:cNvSpPr/>
      </dsp:nvSpPr>
      <dsp:spPr>
        <a:xfrm>
          <a:off x="2397723" y="1498803"/>
          <a:ext cx="2608149" cy="2608546"/>
        </a:xfrm>
        <a:prstGeom prst="leftCircularArrow">
          <a:avLst>
            <a:gd name="adj1" fmla="val 10980"/>
            <a:gd name="adj2" fmla="val 1142322"/>
            <a:gd name="adj3" fmla="val 6300000"/>
            <a:gd name="adj4" fmla="val 18900000"/>
            <a:gd name="adj5" fmla="val 125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5DD0AD-CBF7-4F75-9B24-082A91B8EC0A}">
      <dsp:nvSpPr>
        <dsp:cNvPr id="0" name=""/>
        <dsp:cNvSpPr/>
      </dsp:nvSpPr>
      <dsp:spPr>
        <a:xfrm>
          <a:off x="2977148" y="2449237"/>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0" kern="1200" dirty="0">
              <a:solidFill>
                <a:srgbClr val="009EA1"/>
              </a:solidFill>
              <a:latin typeface="Open Sans" panose="020B0604020202020204" charset="0"/>
              <a:ea typeface="Open Sans" panose="020B0604020202020204" charset="0"/>
              <a:cs typeface="Open Sans" panose="020B0604020202020204" charset="0"/>
            </a:rPr>
            <a:t>Emotions</a:t>
          </a:r>
        </a:p>
      </dsp:txBody>
      <dsp:txXfrm>
        <a:off x="2977148" y="2449237"/>
        <a:ext cx="1449298" cy="724475"/>
      </dsp:txXfrm>
    </dsp:sp>
    <dsp:sp modelId="{2D9582E2-BAE3-4959-8BE6-D02AD3F831AA}">
      <dsp:nvSpPr>
        <dsp:cNvPr id="0" name=""/>
        <dsp:cNvSpPr/>
      </dsp:nvSpPr>
      <dsp:spPr>
        <a:xfrm>
          <a:off x="3307759" y="3176964"/>
          <a:ext cx="2240804" cy="2241702"/>
        </a:xfrm>
        <a:prstGeom prst="blockArc">
          <a:avLst>
            <a:gd name="adj1" fmla="val 13500000"/>
            <a:gd name="adj2" fmla="val 10800000"/>
            <a:gd name="adj3" fmla="val 1274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FCC3DC-2107-4894-9940-E0FAE4B28AA9}">
      <dsp:nvSpPr>
        <dsp:cNvPr id="0" name=""/>
        <dsp:cNvSpPr/>
      </dsp:nvSpPr>
      <dsp:spPr>
        <a:xfrm>
          <a:off x="3702042" y="3958878"/>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rgbClr val="009EA1"/>
              </a:solidFill>
              <a:latin typeface="Open Sans" panose="020B0604020202020204" charset="0"/>
              <a:ea typeface="Open Sans" panose="020B0604020202020204" charset="0"/>
              <a:cs typeface="Open Sans" panose="020B0604020202020204" charset="0"/>
            </a:rPr>
            <a:t>Actions</a:t>
          </a:r>
        </a:p>
      </dsp:txBody>
      <dsp:txXfrm>
        <a:off x="3702042" y="3958878"/>
        <a:ext cx="1449298" cy="7244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E1B43-3DAD-4DA2-AC34-4F910D66D9C2}">
      <dsp:nvSpPr>
        <dsp:cNvPr id="0" name=""/>
        <dsp:cNvSpPr/>
      </dsp:nvSpPr>
      <dsp:spPr>
        <a:xfrm>
          <a:off x="4028815" y="1933370"/>
          <a:ext cx="2457397" cy="2125748"/>
        </a:xfrm>
        <a:prstGeom prst="hexagon">
          <a:avLst>
            <a:gd name="adj" fmla="val 28570"/>
            <a:gd name="vf" fmla="val 115470"/>
          </a:avLst>
        </a:prstGeom>
        <a:solidFill>
          <a:srgbClr val="B71E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Abadi" panose="020B0604020104020204" pitchFamily="34" charset="0"/>
              <a:ea typeface="Open Sans" panose="020B0604020202020204" charset="0"/>
              <a:cs typeface="Open Sans" panose="020B0604020202020204" charset="0"/>
            </a:rPr>
            <a:t>How can the church help?</a:t>
          </a:r>
        </a:p>
      </dsp:txBody>
      <dsp:txXfrm>
        <a:off x="4436040" y="2285636"/>
        <a:ext cx="1642947" cy="1421216"/>
      </dsp:txXfrm>
    </dsp:sp>
    <dsp:sp modelId="{8FDBC10B-DDF9-4DC7-93A5-2A981074B892}">
      <dsp:nvSpPr>
        <dsp:cNvPr id="0" name=""/>
        <dsp:cNvSpPr/>
      </dsp:nvSpPr>
      <dsp:spPr>
        <a:xfrm>
          <a:off x="5567618" y="916343"/>
          <a:ext cx="927168" cy="798878"/>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444D10-450E-45BE-B8C7-1616CE5A5FFB}">
      <dsp:nvSpPr>
        <dsp:cNvPr id="0" name=""/>
        <dsp:cNvSpPr/>
      </dsp:nvSpPr>
      <dsp:spPr>
        <a:xfrm>
          <a:off x="4255177" y="0"/>
          <a:ext cx="2013820" cy="1742190"/>
        </a:xfrm>
        <a:prstGeom prst="hexagon">
          <a:avLst>
            <a:gd name="adj" fmla="val 28570"/>
            <a:gd name="vf" fmla="val 115470"/>
          </a:avLst>
        </a:prstGeom>
        <a:solidFill>
          <a:srgbClr val="009E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Find local resources</a:t>
          </a:r>
        </a:p>
      </dsp:txBody>
      <dsp:txXfrm>
        <a:off x="4588910" y="288718"/>
        <a:ext cx="1346354" cy="1164754"/>
      </dsp:txXfrm>
    </dsp:sp>
    <dsp:sp modelId="{4536A30D-95F4-44FB-A994-62BE7F9C1CC9}">
      <dsp:nvSpPr>
        <dsp:cNvPr id="0" name=""/>
        <dsp:cNvSpPr/>
      </dsp:nvSpPr>
      <dsp:spPr>
        <a:xfrm>
          <a:off x="6649696" y="2409821"/>
          <a:ext cx="927168" cy="798878"/>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96EB7C-7807-4C4B-8E6A-A6990B13D6E8}">
      <dsp:nvSpPr>
        <dsp:cNvPr id="0" name=""/>
        <dsp:cNvSpPr/>
      </dsp:nvSpPr>
      <dsp:spPr>
        <a:xfrm>
          <a:off x="6102083" y="1071564"/>
          <a:ext cx="2013820" cy="1742190"/>
        </a:xfrm>
        <a:prstGeom prst="hexagon">
          <a:avLst>
            <a:gd name="adj" fmla="val 28570"/>
            <a:gd name="vf" fmla="val 115470"/>
          </a:avLst>
        </a:prstGeom>
        <a:solidFill>
          <a:srgbClr val="B7A8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Talk openly</a:t>
          </a:r>
        </a:p>
      </dsp:txBody>
      <dsp:txXfrm>
        <a:off x="6435816" y="1360282"/>
        <a:ext cx="1346354" cy="1164754"/>
      </dsp:txXfrm>
    </dsp:sp>
    <dsp:sp modelId="{9658D69E-678A-43FD-84D1-59816013CA62}">
      <dsp:nvSpPr>
        <dsp:cNvPr id="0" name=""/>
        <dsp:cNvSpPr/>
      </dsp:nvSpPr>
      <dsp:spPr>
        <a:xfrm>
          <a:off x="5898015" y="4095677"/>
          <a:ext cx="927168" cy="798878"/>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25E605-D0F3-498C-AC0C-66D21EA3D409}">
      <dsp:nvSpPr>
        <dsp:cNvPr id="0" name=""/>
        <dsp:cNvSpPr/>
      </dsp:nvSpPr>
      <dsp:spPr>
        <a:xfrm>
          <a:off x="6096002" y="3245122"/>
          <a:ext cx="2013820" cy="1742190"/>
        </a:xfrm>
        <a:prstGeom prst="hexagon">
          <a:avLst>
            <a:gd name="adj" fmla="val 28570"/>
            <a:gd name="vf" fmla="val 115470"/>
          </a:avLst>
        </a:prstGeom>
        <a:solidFill>
          <a:srgbClr val="009E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Provide training to increase awareness &amp; understanding of mental illness</a:t>
          </a:r>
        </a:p>
      </dsp:txBody>
      <dsp:txXfrm>
        <a:off x="6429735" y="3533840"/>
        <a:ext cx="1346354" cy="1164754"/>
      </dsp:txXfrm>
    </dsp:sp>
    <dsp:sp modelId="{BC32D2A2-A810-4AC2-9E57-07D3F392498F}">
      <dsp:nvSpPr>
        <dsp:cNvPr id="0" name=""/>
        <dsp:cNvSpPr/>
      </dsp:nvSpPr>
      <dsp:spPr>
        <a:xfrm>
          <a:off x="4033388" y="4270675"/>
          <a:ext cx="927168" cy="798878"/>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446C7B-CB71-4212-AB97-702792206F03}">
      <dsp:nvSpPr>
        <dsp:cNvPr id="0" name=""/>
        <dsp:cNvSpPr/>
      </dsp:nvSpPr>
      <dsp:spPr>
        <a:xfrm>
          <a:off x="4255177" y="4250898"/>
          <a:ext cx="2013820" cy="1742190"/>
        </a:xfrm>
        <a:prstGeom prst="hexagon">
          <a:avLst>
            <a:gd name="adj" fmla="val 28570"/>
            <a:gd name="vf" fmla="val 115470"/>
          </a:avLst>
        </a:prstGeom>
        <a:solidFill>
          <a:srgbClr val="57BC7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Have church staff trained in the treatment of mental illness</a:t>
          </a:r>
        </a:p>
      </dsp:txBody>
      <dsp:txXfrm>
        <a:off x="4588910" y="4539616"/>
        <a:ext cx="1346354" cy="1164754"/>
      </dsp:txXfrm>
    </dsp:sp>
    <dsp:sp modelId="{D4317FBE-068C-48AF-AAAF-D355D1016AE5}">
      <dsp:nvSpPr>
        <dsp:cNvPr id="0" name=""/>
        <dsp:cNvSpPr/>
      </dsp:nvSpPr>
      <dsp:spPr>
        <a:xfrm>
          <a:off x="2933589" y="2777796"/>
          <a:ext cx="927168" cy="798878"/>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7F62B3-DEC4-42B7-AA72-6ED69AD1A7EC}">
      <dsp:nvSpPr>
        <dsp:cNvPr id="0" name=""/>
        <dsp:cNvSpPr/>
      </dsp:nvSpPr>
      <dsp:spPr>
        <a:xfrm>
          <a:off x="2399695" y="3179333"/>
          <a:ext cx="2013820" cy="1742190"/>
        </a:xfrm>
        <a:prstGeom prst="hexagon">
          <a:avLst>
            <a:gd name="adj" fmla="val 28570"/>
            <a:gd name="vf" fmla="val 115470"/>
          </a:avLst>
        </a:prstGeom>
        <a:solidFill>
          <a:srgbClr val="009E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Offer seminars on depression or anxiety</a:t>
          </a:r>
        </a:p>
      </dsp:txBody>
      <dsp:txXfrm>
        <a:off x="2733428" y="3468051"/>
        <a:ext cx="1346354" cy="1164754"/>
      </dsp:txXfrm>
    </dsp:sp>
    <dsp:sp modelId="{00BB6D15-F31E-40B7-9973-C39A8BF4406D}">
      <dsp:nvSpPr>
        <dsp:cNvPr id="0" name=""/>
        <dsp:cNvSpPr/>
      </dsp:nvSpPr>
      <dsp:spPr>
        <a:xfrm>
          <a:off x="2399695" y="1069167"/>
          <a:ext cx="2013820" cy="1742190"/>
        </a:xfrm>
        <a:prstGeom prst="hexagon">
          <a:avLst>
            <a:gd name="adj" fmla="val 28570"/>
            <a:gd name="vf" fmla="val 115470"/>
          </a:avLst>
        </a:prstGeom>
        <a:solidFill>
          <a:srgbClr val="72C05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badi" panose="020B0604020104020204" pitchFamily="34" charset="0"/>
            </a:rPr>
            <a:t>Host community groups such as NAMI</a:t>
          </a:r>
        </a:p>
      </dsp:txBody>
      <dsp:txXfrm>
        <a:off x="2733428" y="1357885"/>
        <a:ext cx="1346354" cy="1164754"/>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E730AF3F-8995-4D08-986B-F452C14ACAB9}" type="datetimeFigureOut">
              <a:rPr lang="en-US" smtClean="0"/>
              <a:t>11/11/2018</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09E8456A-4F2B-475B-A56E-DC36A0486F5F}" type="slidenum">
              <a:rPr lang="en-US" smtClean="0"/>
              <a:t>‹#›</a:t>
            </a:fld>
            <a:endParaRPr lang="en-US" dirty="0"/>
          </a:p>
        </p:txBody>
      </p:sp>
    </p:spTree>
    <p:extLst>
      <p:ext uri="{BB962C8B-B14F-4D97-AF65-F5344CB8AC3E}">
        <p14:creationId xmlns:p14="http://schemas.microsoft.com/office/powerpoint/2010/main" val="1191733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Words like anguish, troubled, and overwhelmed are found in scripture</a:t>
            </a:r>
          </a:p>
        </p:txBody>
      </p:sp>
      <p:sp>
        <p:nvSpPr>
          <p:cNvPr id="4" name="Slide Number Placeholder 3"/>
          <p:cNvSpPr>
            <a:spLocks noGrp="1"/>
          </p:cNvSpPr>
          <p:nvPr>
            <p:ph type="sldNum" sz="quarter" idx="5"/>
          </p:nvPr>
        </p:nvSpPr>
        <p:spPr/>
        <p:txBody>
          <a:bodyPr/>
          <a:lstStyle/>
          <a:p>
            <a:fld id="{09E8456A-4F2B-475B-A56E-DC36A0486F5F}" type="slidenum">
              <a:rPr lang="en-US" smtClean="0"/>
              <a:t>20</a:t>
            </a:fld>
            <a:endParaRPr lang="en-US" dirty="0"/>
          </a:p>
        </p:txBody>
      </p:sp>
    </p:spTree>
    <p:extLst>
      <p:ext uri="{BB962C8B-B14F-4D97-AF65-F5344CB8AC3E}">
        <p14:creationId xmlns:p14="http://schemas.microsoft.com/office/powerpoint/2010/main" val="2886683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860ED-15A7-DB45-A144-5B283C003398}"/>
              </a:ext>
            </a:extLst>
          </p:cNvPr>
          <p:cNvSpPr>
            <a:spLocks noGrp="1"/>
          </p:cNvSpPr>
          <p:nvPr>
            <p:ph type="ctrTitle" hasCustomPrompt="1"/>
          </p:nvPr>
        </p:nvSpPr>
        <p:spPr>
          <a:xfrm>
            <a:off x="1524000" y="1742173"/>
            <a:ext cx="9144000" cy="176779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EE79647-F6FE-4C4C-90E1-DC7B006F02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76E277-FE72-CA4B-95D8-CAFAA048FD8C}"/>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5" name="Footer Placeholder 4">
            <a:extLst>
              <a:ext uri="{FF2B5EF4-FFF2-40B4-BE49-F238E27FC236}">
                <a16:creationId xmlns:a16="http://schemas.microsoft.com/office/drawing/2014/main" id="{5670819D-F94E-2242-B1D5-F2861FE64DB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796473-75F7-2644-B3E6-566A7FDB0432}"/>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815818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14BB1-1F0F-5F4B-B665-D12A6EED93DA}"/>
              </a:ext>
            </a:extLst>
          </p:cNvPr>
          <p:cNvSpPr>
            <a:spLocks noGrp="1"/>
          </p:cNvSpPr>
          <p:nvPr>
            <p:ph type="title" hasCustomPrompt="1"/>
          </p:nvPr>
        </p:nvSpPr>
        <p:spPr/>
        <p:txBody>
          <a:bodyPr>
            <a:normAutofit/>
          </a:bodyPr>
          <a:lstStyle>
            <a:lvl1pPr>
              <a:defRPr sz="3600"/>
            </a:lvl1pPr>
          </a:lstStyle>
          <a:p>
            <a:r>
              <a:rPr lang="en-US" dirty="0"/>
              <a:t>CLICK TO EDIT MASTER TITLE STYLE</a:t>
            </a:r>
          </a:p>
        </p:txBody>
      </p:sp>
      <p:sp>
        <p:nvSpPr>
          <p:cNvPr id="3" name="Vertical Text Placeholder 2">
            <a:extLst>
              <a:ext uri="{FF2B5EF4-FFF2-40B4-BE49-F238E27FC236}">
                <a16:creationId xmlns:a16="http://schemas.microsoft.com/office/drawing/2014/main" id="{55D5853D-16AB-B942-82F3-3168DDA537B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368CB9-BEF0-694A-B1D5-5794B9E66965}"/>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5" name="Footer Placeholder 4">
            <a:extLst>
              <a:ext uri="{FF2B5EF4-FFF2-40B4-BE49-F238E27FC236}">
                <a16:creationId xmlns:a16="http://schemas.microsoft.com/office/drawing/2014/main" id="{63CED483-DD0D-8E43-8E30-77B8938AD54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B2D8BD-6513-BE4D-BD07-B97C730C5FA8}"/>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528942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297A70-3B24-EF40-B88B-E3D0CEE483D6}"/>
              </a:ext>
            </a:extLst>
          </p:cNvPr>
          <p:cNvSpPr>
            <a:spLocks noGrp="1"/>
          </p:cNvSpPr>
          <p:nvPr>
            <p:ph type="title" orient="vert" hasCustomPrompt="1"/>
          </p:nvPr>
        </p:nvSpPr>
        <p:spPr>
          <a:xfrm>
            <a:off x="8724900" y="1857675"/>
            <a:ext cx="2628900" cy="4319287"/>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AA627AB2-5939-804C-817C-5A423EFDD8F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8A37D-C88E-F84D-8E77-B0B0C08236F6}"/>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5" name="Footer Placeholder 4">
            <a:extLst>
              <a:ext uri="{FF2B5EF4-FFF2-40B4-BE49-F238E27FC236}">
                <a16:creationId xmlns:a16="http://schemas.microsoft.com/office/drawing/2014/main" id="{40892CAD-7828-3F4A-82CB-98BAC64096F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2618B9-12CD-E742-854A-B16BF09517CA}"/>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3105121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BFBEA-7604-7343-9A0E-EF680A31F47A}"/>
              </a:ext>
            </a:extLst>
          </p:cNvPr>
          <p:cNvSpPr>
            <a:spLocks noGrp="1"/>
          </p:cNvSpPr>
          <p:nvPr>
            <p:ph type="title" hasCustomPrompt="1"/>
          </p:nvPr>
        </p:nvSpPr>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D648DC99-2D77-BC48-AFA1-40DFF6D4CC7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1A5B2B-7CA8-5F42-B9F8-C02FCC9A9F0A}"/>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5" name="Footer Placeholder 4">
            <a:extLst>
              <a:ext uri="{FF2B5EF4-FFF2-40B4-BE49-F238E27FC236}">
                <a16:creationId xmlns:a16="http://schemas.microsoft.com/office/drawing/2014/main" id="{C9048BC5-4C3C-C04F-A54A-B03E9478038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6687A5B-1398-DE47-A366-6D1018232C73}"/>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635618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E0505-DE96-8E48-A027-AF964BBCD3ED}"/>
              </a:ext>
            </a:extLst>
          </p:cNvPr>
          <p:cNvSpPr>
            <a:spLocks noGrp="1"/>
          </p:cNvSpPr>
          <p:nvPr>
            <p:ph type="title" hasCustomPrompt="1"/>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9A7AE406-57E9-9B4F-B563-4952677C1739}"/>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66C3ACB-EB51-A24D-98B6-67C0410DB744}"/>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5" name="Footer Placeholder 4">
            <a:extLst>
              <a:ext uri="{FF2B5EF4-FFF2-40B4-BE49-F238E27FC236}">
                <a16:creationId xmlns:a16="http://schemas.microsoft.com/office/drawing/2014/main" id="{0D1E8DE3-99BE-6140-AFE8-7F51372529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E8B3AF-C1F6-DA4F-8FC4-1A4A634E376C}"/>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2530378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1B014-E707-6344-A408-DFDCC01E01C4}"/>
              </a:ext>
            </a:extLst>
          </p:cNvPr>
          <p:cNvSpPr>
            <a:spLocks noGrp="1"/>
          </p:cNvSpPr>
          <p:nvPr>
            <p:ph type="title" hasCustomPrompt="1"/>
          </p:nvPr>
        </p:nvSpPr>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FE0AE820-578B-1D4E-B5B4-208008AB525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3A05FA-4207-8D41-9D10-41FE3F764B7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DE6EBD-0A5A-B749-BB16-6AA8E61F308D}"/>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6" name="Footer Placeholder 5">
            <a:extLst>
              <a:ext uri="{FF2B5EF4-FFF2-40B4-BE49-F238E27FC236}">
                <a16:creationId xmlns:a16="http://schemas.microsoft.com/office/drawing/2014/main" id="{FEAB677A-C03F-9945-A429-72DEF6A503F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6EA6A4C-F2D2-3A4F-A4EF-C78EA0B5BDF4}"/>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3534604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23F25-8250-E64C-98D6-6DF67D31FEFD}"/>
              </a:ext>
            </a:extLst>
          </p:cNvPr>
          <p:cNvSpPr>
            <a:spLocks noGrp="1"/>
          </p:cNvSpPr>
          <p:nvPr>
            <p:ph type="title" hasCustomPrompt="1"/>
          </p:nvPr>
        </p:nvSpPr>
        <p:spPr>
          <a:xfrm>
            <a:off x="839788" y="365125"/>
            <a:ext cx="8881728" cy="1325563"/>
          </a:xfrm>
        </p:spPr>
        <p:txBody>
          <a:bodyPr>
            <a:normAutofit/>
          </a:bodyPr>
          <a:lstStyle>
            <a:lvl1pPr>
              <a:defRPr sz="3600"/>
            </a:lvl1pPr>
          </a:lstStyle>
          <a:p>
            <a:r>
              <a:rPr lang="en-US" dirty="0"/>
              <a:t>CLICK TO EDIT MASTER TITLE STYLE</a:t>
            </a:r>
          </a:p>
        </p:txBody>
      </p:sp>
      <p:sp>
        <p:nvSpPr>
          <p:cNvPr id="3" name="Text Placeholder 2">
            <a:extLst>
              <a:ext uri="{FF2B5EF4-FFF2-40B4-BE49-F238E27FC236}">
                <a16:creationId xmlns:a16="http://schemas.microsoft.com/office/drawing/2014/main" id="{1F8FC29C-8E89-7C4A-8508-6CD32B8002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97A6231-4A53-C343-970C-11E03280E24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7EB663-1227-2347-932C-BAFBE8F10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66D199E-BB3C-2144-BF20-C9F47F13645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32B840-F3CE-0D4F-83CC-A6E3BB7F2648}"/>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8" name="Footer Placeholder 7">
            <a:extLst>
              <a:ext uri="{FF2B5EF4-FFF2-40B4-BE49-F238E27FC236}">
                <a16:creationId xmlns:a16="http://schemas.microsoft.com/office/drawing/2014/main" id="{A710DED9-B8AA-E243-8D2D-F1E61639E9B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E7B48D7-B520-5449-A8D2-4ABBA99BE099}"/>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3253402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487A5-F748-DA4F-A7F2-2E8DC4D419DE}"/>
              </a:ext>
            </a:extLst>
          </p:cNvPr>
          <p:cNvSpPr>
            <a:spLocks noGrp="1"/>
          </p:cNvSpPr>
          <p:nvPr>
            <p:ph type="title" hasCustomPrompt="1"/>
          </p:nvPr>
        </p:nvSpPr>
        <p:spPr/>
        <p:txBody>
          <a:bodyPr>
            <a:normAutofit/>
          </a:bodyPr>
          <a:lstStyle>
            <a:lvl1pPr>
              <a:defRPr sz="3600"/>
            </a:lvl1pPr>
          </a:lstStyle>
          <a:p>
            <a:r>
              <a:rPr lang="en-US" dirty="0"/>
              <a:t>CLICK TO EDIT MASTER TITLE STYLE</a:t>
            </a:r>
          </a:p>
        </p:txBody>
      </p:sp>
      <p:sp>
        <p:nvSpPr>
          <p:cNvPr id="3" name="Date Placeholder 2">
            <a:extLst>
              <a:ext uri="{FF2B5EF4-FFF2-40B4-BE49-F238E27FC236}">
                <a16:creationId xmlns:a16="http://schemas.microsoft.com/office/drawing/2014/main" id="{395C1CD4-7A7C-FE4B-B2EB-0F41F924D0C1}"/>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4" name="Footer Placeholder 3">
            <a:extLst>
              <a:ext uri="{FF2B5EF4-FFF2-40B4-BE49-F238E27FC236}">
                <a16:creationId xmlns:a16="http://schemas.microsoft.com/office/drawing/2014/main" id="{56692F00-D716-F349-BC2C-0CE7353BA9B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41D1786-7C44-9842-945B-0833975DFAD2}"/>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376857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46B7C-D552-E841-B410-D9898DA2BA48}"/>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3" name="Footer Placeholder 2">
            <a:extLst>
              <a:ext uri="{FF2B5EF4-FFF2-40B4-BE49-F238E27FC236}">
                <a16:creationId xmlns:a16="http://schemas.microsoft.com/office/drawing/2014/main" id="{42F1DD62-FE04-5445-9782-5ABFCD00BD5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D34D630-6278-F748-8568-47C8E5F5F502}"/>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674814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762FC-D8C7-5643-8968-42E66F8E66D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3A364A79-003F-4348-BA93-E44F64638D7C}"/>
              </a:ext>
            </a:extLst>
          </p:cNvPr>
          <p:cNvSpPr>
            <a:spLocks noGrp="1"/>
          </p:cNvSpPr>
          <p:nvPr>
            <p:ph idx="1"/>
          </p:nvPr>
        </p:nvSpPr>
        <p:spPr>
          <a:xfrm>
            <a:off x="5183188" y="1857676"/>
            <a:ext cx="6172200" cy="400337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3759B81-6575-0344-A90E-D7351BD0F9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845E159-0A6D-F94C-A79A-0B4C2999330C}"/>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6" name="Footer Placeholder 5">
            <a:extLst>
              <a:ext uri="{FF2B5EF4-FFF2-40B4-BE49-F238E27FC236}">
                <a16:creationId xmlns:a16="http://schemas.microsoft.com/office/drawing/2014/main" id="{AF224275-54C8-664C-BAFD-202932CB669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AE6B787-5B51-614C-B0EC-0896B43B9E5E}"/>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1775098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C5192-F066-0F44-867E-25E5421FBCFF}"/>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1202BB68-7D42-9049-8DCA-0707B25EA2FE}"/>
              </a:ext>
            </a:extLst>
          </p:cNvPr>
          <p:cNvSpPr>
            <a:spLocks noGrp="1"/>
          </p:cNvSpPr>
          <p:nvPr>
            <p:ph type="pic" idx="1"/>
          </p:nvPr>
        </p:nvSpPr>
        <p:spPr>
          <a:xfrm>
            <a:off x="5183188" y="1896177"/>
            <a:ext cx="6172200" cy="396487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AF3CEAEF-5722-1E46-A5BD-8B14A3D3E3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2A8E6AC-D392-ED43-B84B-BF1AA0312E21}"/>
              </a:ext>
            </a:extLst>
          </p:cNvPr>
          <p:cNvSpPr>
            <a:spLocks noGrp="1"/>
          </p:cNvSpPr>
          <p:nvPr>
            <p:ph type="dt" sz="half" idx="10"/>
          </p:nvPr>
        </p:nvSpPr>
        <p:spPr/>
        <p:txBody>
          <a:bodyPr/>
          <a:lstStyle/>
          <a:p>
            <a:fld id="{0A0596CB-AFF0-574D-B538-98F176074FF3}" type="datetimeFigureOut">
              <a:rPr lang="en-US" smtClean="0"/>
              <a:t>11/11/2018</a:t>
            </a:fld>
            <a:endParaRPr lang="en-US" dirty="0"/>
          </a:p>
        </p:txBody>
      </p:sp>
      <p:sp>
        <p:nvSpPr>
          <p:cNvPr id="6" name="Footer Placeholder 5">
            <a:extLst>
              <a:ext uri="{FF2B5EF4-FFF2-40B4-BE49-F238E27FC236}">
                <a16:creationId xmlns:a16="http://schemas.microsoft.com/office/drawing/2014/main" id="{EB0AE8A0-B569-C84F-9631-005AC5361CC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6944704-7A23-8842-8B0E-2672225978AF}"/>
              </a:ext>
            </a:extLst>
          </p:cNvPr>
          <p:cNvSpPr>
            <a:spLocks noGrp="1"/>
          </p:cNvSpPr>
          <p:nvPr>
            <p:ph type="sldNum" sz="quarter" idx="12"/>
          </p:nvPr>
        </p:nvSpPr>
        <p:spPr/>
        <p:txBody>
          <a:bodyPr/>
          <a:lstStyle/>
          <a:p>
            <a:fld id="{D720A1C1-BEB3-2B4D-8A6A-CF72368A8E40}" type="slidenum">
              <a:rPr lang="en-US" smtClean="0"/>
              <a:t>‹#›</a:t>
            </a:fld>
            <a:endParaRPr lang="en-US" dirty="0"/>
          </a:p>
        </p:txBody>
      </p:sp>
    </p:spTree>
    <p:extLst>
      <p:ext uri="{BB962C8B-B14F-4D97-AF65-F5344CB8AC3E}">
        <p14:creationId xmlns:p14="http://schemas.microsoft.com/office/powerpoint/2010/main" val="1295320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4D6A7A8-053B-FD49-9364-1CC96082C24F}"/>
              </a:ext>
            </a:extLst>
          </p:cNvPr>
          <p:cNvSpPr/>
          <p:nvPr userDrawn="1"/>
        </p:nvSpPr>
        <p:spPr>
          <a:xfrm>
            <a:off x="0" y="6306633"/>
            <a:ext cx="12192000" cy="551366"/>
          </a:xfrm>
          <a:prstGeom prst="rect">
            <a:avLst/>
          </a:prstGeom>
          <a:solidFill>
            <a:srgbClr val="B7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4F381F6A-CDC5-A54C-A992-566BECB9DA30}"/>
              </a:ext>
            </a:extLst>
          </p:cNvPr>
          <p:cNvSpPr>
            <a:spLocks noGrp="1"/>
          </p:cNvSpPr>
          <p:nvPr>
            <p:ph type="title"/>
          </p:nvPr>
        </p:nvSpPr>
        <p:spPr>
          <a:xfrm>
            <a:off x="838200" y="365125"/>
            <a:ext cx="8873691"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6FAE723-DAA7-E047-8EDC-8BA76457BB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A214D2E-8228-3A4C-836A-E2539FE137C9}"/>
              </a:ext>
            </a:extLst>
          </p:cNvPr>
          <p:cNvSpPr>
            <a:spLocks noGrp="1"/>
          </p:cNvSpPr>
          <p:nvPr>
            <p:ph type="dt" sz="half" idx="2"/>
          </p:nvPr>
        </p:nvSpPr>
        <p:spPr>
          <a:xfrm>
            <a:off x="838200" y="6394850"/>
            <a:ext cx="2743200" cy="365125"/>
          </a:xfrm>
          <a:prstGeom prst="rect">
            <a:avLst/>
          </a:prstGeom>
        </p:spPr>
        <p:txBody>
          <a:bodyPr vert="horz" lIns="91440" tIns="45720" rIns="91440" bIns="45720" rtlCol="0" anchor="ctr"/>
          <a:lstStyle>
            <a:lvl1pPr algn="l">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0A0596CB-AFF0-574D-B538-98F176074FF3}" type="datetimeFigureOut">
              <a:rPr lang="en-US" smtClean="0"/>
              <a:pPr/>
              <a:t>11/11/2018</a:t>
            </a:fld>
            <a:endParaRPr lang="en-US" dirty="0"/>
          </a:p>
        </p:txBody>
      </p:sp>
      <p:sp>
        <p:nvSpPr>
          <p:cNvPr id="5" name="Footer Placeholder 4">
            <a:extLst>
              <a:ext uri="{FF2B5EF4-FFF2-40B4-BE49-F238E27FC236}">
                <a16:creationId xmlns:a16="http://schemas.microsoft.com/office/drawing/2014/main" id="{6B25ACD3-2768-964B-8F42-8568126B9023}"/>
              </a:ext>
            </a:extLst>
          </p:cNvPr>
          <p:cNvSpPr>
            <a:spLocks noGrp="1"/>
          </p:cNvSpPr>
          <p:nvPr>
            <p:ph type="ftr" sz="quarter" idx="3"/>
          </p:nvPr>
        </p:nvSpPr>
        <p:spPr>
          <a:xfrm>
            <a:off x="4038600" y="6394850"/>
            <a:ext cx="4114800" cy="365125"/>
          </a:xfrm>
          <a:prstGeom prst="rect">
            <a:avLst/>
          </a:prstGeom>
        </p:spPr>
        <p:txBody>
          <a:bodyPr vert="horz" lIns="91440" tIns="45720" rIns="91440" bIns="45720" rtlCol="0" anchor="ctr"/>
          <a:lstStyle>
            <a:lvl1pPr algn="ct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p>
        </p:txBody>
      </p:sp>
      <p:sp>
        <p:nvSpPr>
          <p:cNvPr id="6" name="Slide Number Placeholder 5">
            <a:extLst>
              <a:ext uri="{FF2B5EF4-FFF2-40B4-BE49-F238E27FC236}">
                <a16:creationId xmlns:a16="http://schemas.microsoft.com/office/drawing/2014/main" id="{451AA899-3431-9E4C-8116-F0510A4FB83F}"/>
              </a:ext>
            </a:extLst>
          </p:cNvPr>
          <p:cNvSpPr>
            <a:spLocks noGrp="1"/>
          </p:cNvSpPr>
          <p:nvPr>
            <p:ph type="sldNum" sz="quarter" idx="4"/>
          </p:nvPr>
        </p:nvSpPr>
        <p:spPr>
          <a:xfrm>
            <a:off x="8610600" y="6394850"/>
            <a:ext cx="27432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D720A1C1-BEB3-2B4D-8A6A-CF72368A8E40}" type="slidenum">
              <a:rPr lang="en-US" smtClean="0"/>
              <a:pPr/>
              <a:t>‹#›</a:t>
            </a:fld>
            <a:endParaRPr lang="en-US" dirty="0"/>
          </a:p>
        </p:txBody>
      </p:sp>
      <p:grpSp>
        <p:nvGrpSpPr>
          <p:cNvPr id="10" name="Group 9">
            <a:extLst>
              <a:ext uri="{FF2B5EF4-FFF2-40B4-BE49-F238E27FC236}">
                <a16:creationId xmlns:a16="http://schemas.microsoft.com/office/drawing/2014/main" id="{555F019A-AB42-F444-AF16-F1800176E094}"/>
              </a:ext>
            </a:extLst>
          </p:cNvPr>
          <p:cNvGrpSpPr/>
          <p:nvPr userDrawn="1"/>
        </p:nvGrpSpPr>
        <p:grpSpPr>
          <a:xfrm>
            <a:off x="9977385" y="-2276"/>
            <a:ext cx="1376415" cy="1698231"/>
            <a:chOff x="10068023" y="26599"/>
            <a:chExt cx="1029904" cy="1270703"/>
          </a:xfrm>
        </p:grpSpPr>
        <p:sp>
          <p:nvSpPr>
            <p:cNvPr id="7" name="Pentagon 6">
              <a:extLst>
                <a:ext uri="{FF2B5EF4-FFF2-40B4-BE49-F238E27FC236}">
                  <a16:creationId xmlns:a16="http://schemas.microsoft.com/office/drawing/2014/main" id="{1EB27B4B-7105-C04F-AD5B-55CB9E3592EE}"/>
                </a:ext>
              </a:extLst>
            </p:cNvPr>
            <p:cNvSpPr/>
            <p:nvPr userDrawn="1"/>
          </p:nvSpPr>
          <p:spPr>
            <a:xfrm rot="5400000">
              <a:off x="10400412" y="599787"/>
              <a:ext cx="365127" cy="102990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72F6B89-E12A-8B49-8CDA-35996FD6F266}"/>
                </a:ext>
              </a:extLst>
            </p:cNvPr>
            <p:cNvSpPr/>
            <p:nvPr userDrawn="1"/>
          </p:nvSpPr>
          <p:spPr>
            <a:xfrm>
              <a:off x="10068023" y="26599"/>
              <a:ext cx="102990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8" name="Picture 7">
            <a:extLst>
              <a:ext uri="{FF2B5EF4-FFF2-40B4-BE49-F238E27FC236}">
                <a16:creationId xmlns:a16="http://schemas.microsoft.com/office/drawing/2014/main" id="{FEC75CE4-C097-A844-9540-645A91186E49}"/>
              </a:ext>
            </a:extLst>
          </p:cNvPr>
          <p:cNvPicPr>
            <a:picLocks noChangeAspect="1"/>
          </p:cNvPicPr>
          <p:nvPr userDrawn="1"/>
        </p:nvPicPr>
        <p:blipFill>
          <a:blip r:embed="rId14"/>
          <a:stretch>
            <a:fillRect/>
          </a:stretch>
        </p:blipFill>
        <p:spPr>
          <a:xfrm>
            <a:off x="10126245" y="136523"/>
            <a:ext cx="1102919" cy="1311580"/>
          </a:xfrm>
          <a:prstGeom prst="rect">
            <a:avLst/>
          </a:prstGeom>
        </p:spPr>
      </p:pic>
    </p:spTree>
    <p:extLst>
      <p:ext uri="{BB962C8B-B14F-4D97-AF65-F5344CB8AC3E}">
        <p14:creationId xmlns:p14="http://schemas.microsoft.com/office/powerpoint/2010/main" val="737807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bg1"/>
          </a:solidFill>
          <a:latin typeface="Montserra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http://www.expastors.com/2016-expastors-pastor-survey/"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files.stablerack.com/webfiles/71795/pastorsstatWP2016.pdf"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soulshepherding.org/pastors-under-stress/"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lifewayresearch.com/wp-content/uploads/2014/09/Acute-Mental-Illness-and-Christian-Faith-Research-Report-1.pdf"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s://www.thegospelcoalition.org/article/why-pastors-are-committing-suicide/"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hyperlink" Target="https://thomrainer.com/2013/03/ten-things-pastors-wish-they-knew-before-they-became-pastor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287D5-E9F6-A14A-95D6-15AE0A8E5AB0}"/>
              </a:ext>
            </a:extLst>
          </p:cNvPr>
          <p:cNvSpPr>
            <a:spLocks noGrp="1"/>
          </p:cNvSpPr>
          <p:nvPr>
            <p:ph type="ctrTitle"/>
          </p:nvPr>
        </p:nvSpPr>
        <p:spPr/>
        <p:txBody>
          <a:bodyPr>
            <a:normAutofit fontScale="90000"/>
          </a:bodyPr>
          <a:lstStyle/>
          <a:p>
            <a:r>
              <a:rPr lang="en-US" sz="4400" dirty="0"/>
              <a:t>Mental Health &amp; Ministry: A Critical but Complicated Alliance</a:t>
            </a:r>
          </a:p>
        </p:txBody>
      </p:sp>
      <p:sp>
        <p:nvSpPr>
          <p:cNvPr id="3" name="Subtitle 2">
            <a:extLst>
              <a:ext uri="{FF2B5EF4-FFF2-40B4-BE49-F238E27FC236}">
                <a16:creationId xmlns:a16="http://schemas.microsoft.com/office/drawing/2014/main" id="{9C45B118-8FC1-D948-8B0B-105CF1F20383}"/>
              </a:ext>
            </a:extLst>
          </p:cNvPr>
          <p:cNvSpPr>
            <a:spLocks noGrp="1"/>
          </p:cNvSpPr>
          <p:nvPr>
            <p:ph type="subTitle" idx="1"/>
          </p:nvPr>
        </p:nvSpPr>
        <p:spPr/>
        <p:txBody>
          <a:bodyPr>
            <a:normAutofit/>
          </a:bodyPr>
          <a:lstStyle/>
          <a:p>
            <a:endParaRPr lang="en-US" dirty="0"/>
          </a:p>
          <a:p>
            <a:r>
              <a:rPr lang="en-US" dirty="0">
                <a:latin typeface="Open Sans" panose="020B0604020202020204" charset="0"/>
                <a:ea typeface="Open Sans" panose="020B0604020202020204" charset="0"/>
                <a:cs typeface="Open Sans" panose="020B0604020202020204" charset="0"/>
              </a:rPr>
              <a:t>Dr. Leesha M. Ellis-Cox</a:t>
            </a:r>
          </a:p>
          <a:p>
            <a:r>
              <a:rPr lang="en-US" dirty="0">
                <a:latin typeface="Open Sans" panose="020B0604020202020204" charset="0"/>
                <a:ea typeface="Open Sans" panose="020B0604020202020204" charset="0"/>
                <a:cs typeface="Open Sans" panose="020B0604020202020204" charset="0"/>
              </a:rPr>
              <a:t>MIBF 2018 Fellowship</a:t>
            </a:r>
          </a:p>
        </p:txBody>
      </p:sp>
    </p:spTree>
    <p:extLst>
      <p:ext uri="{BB962C8B-B14F-4D97-AF65-F5344CB8AC3E}">
        <p14:creationId xmlns:p14="http://schemas.microsoft.com/office/powerpoint/2010/main" val="649476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6DAA5-E291-4ECC-8E84-0E0A0E603091}"/>
              </a:ext>
            </a:extLst>
          </p:cNvPr>
          <p:cNvSpPr>
            <a:spLocks noGrp="1"/>
          </p:cNvSpPr>
          <p:nvPr>
            <p:ph type="title"/>
          </p:nvPr>
        </p:nvSpPr>
        <p:spPr/>
        <p:txBody>
          <a:bodyPr/>
          <a:lstStyle/>
          <a:p>
            <a:r>
              <a:rPr lang="en-US" dirty="0"/>
              <a:t>Racism and Mental Health</a:t>
            </a:r>
          </a:p>
        </p:txBody>
      </p:sp>
      <p:sp>
        <p:nvSpPr>
          <p:cNvPr id="5" name="Content Placeholder 4">
            <a:extLst>
              <a:ext uri="{FF2B5EF4-FFF2-40B4-BE49-F238E27FC236}">
                <a16:creationId xmlns:a16="http://schemas.microsoft.com/office/drawing/2014/main" id="{C35456C5-239D-420A-9D3C-10477F69586E}"/>
              </a:ext>
            </a:extLst>
          </p:cNvPr>
          <p:cNvSpPr>
            <a:spLocks noGrp="1"/>
          </p:cNvSpPr>
          <p:nvPr>
            <p:ph idx="1"/>
          </p:nvPr>
        </p:nvSpPr>
        <p:spPr/>
        <p:txBody>
          <a:bodyPr>
            <a:normAutofit fontScale="92500" lnSpcReduction="10000"/>
          </a:bodyPr>
          <a:lstStyle/>
          <a:p>
            <a:r>
              <a:rPr lang="en-US" dirty="0"/>
              <a:t>Systemic racism (Aspen Institute)</a:t>
            </a:r>
          </a:p>
          <a:p>
            <a:pPr lvl="1"/>
            <a:r>
              <a:rPr lang="en-US" dirty="0"/>
              <a:t>a system in which public policies, institutional practices, cultural representations, and other norms reinforce and perpetuate racial group inequity</a:t>
            </a:r>
          </a:p>
          <a:p>
            <a:pPr lvl="1"/>
            <a:r>
              <a:rPr lang="en-US" dirty="0"/>
              <a:t>Dimensions of our history and culture that have allowed privileges associated with “whiteness” and disadvantages associated with “color” to endure and adapt over time   </a:t>
            </a:r>
          </a:p>
          <a:p>
            <a:pPr lvl="1"/>
            <a:r>
              <a:rPr lang="en-US" dirty="0"/>
              <a:t>https://assets.aspeninstitute.org/content/uploads/files/content/docs/rcc/RCC-Structural-Racism-Glossary.pdf</a:t>
            </a:r>
          </a:p>
          <a:p>
            <a:r>
              <a:rPr lang="en-US" dirty="0"/>
              <a:t>Racial microaggression (Chester Pierce)</a:t>
            </a:r>
          </a:p>
          <a:p>
            <a:pPr lvl="1"/>
            <a:r>
              <a:rPr lang="en-US" dirty="0"/>
              <a:t>“brief and commonplace daily verbal, behavioral, and/or environmental indignities, whether intentional or unintentional, that communicate hostile, derogatory, or negative racial slights and insults towards people of color”</a:t>
            </a:r>
          </a:p>
        </p:txBody>
      </p:sp>
    </p:spTree>
    <p:extLst>
      <p:ext uri="{BB962C8B-B14F-4D97-AF65-F5344CB8AC3E}">
        <p14:creationId xmlns:p14="http://schemas.microsoft.com/office/powerpoint/2010/main" val="4162373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E40A0-4D0A-4833-8FF7-41B60FED711F}"/>
              </a:ext>
            </a:extLst>
          </p:cNvPr>
          <p:cNvSpPr>
            <a:spLocks noGrp="1"/>
          </p:cNvSpPr>
          <p:nvPr>
            <p:ph type="title"/>
          </p:nvPr>
        </p:nvSpPr>
        <p:spPr>
          <a:xfrm>
            <a:off x="838200" y="365125"/>
            <a:ext cx="8873691" cy="1325563"/>
          </a:xfrm>
        </p:spPr>
        <p:txBody>
          <a:bodyPr/>
          <a:lstStyle/>
          <a:p>
            <a:r>
              <a:rPr lang="en-US" dirty="0"/>
              <a:t>Protest Psychosis</a:t>
            </a:r>
          </a:p>
        </p:txBody>
      </p:sp>
      <p:pic>
        <p:nvPicPr>
          <p:cNvPr id="5" name="Content Placeholder 4" descr="A picture containing text, book&#10;&#10;Description generated with very high confidence">
            <a:extLst>
              <a:ext uri="{FF2B5EF4-FFF2-40B4-BE49-F238E27FC236}">
                <a16:creationId xmlns:a16="http://schemas.microsoft.com/office/drawing/2014/main" id="{20F78B98-26F4-4D66-9F08-6085C93A881C}"/>
              </a:ext>
            </a:extLst>
          </p:cNvPr>
          <p:cNvPicPr>
            <a:picLocks noGrp="1" noChangeAspect="1"/>
          </p:cNvPicPr>
          <p:nvPr>
            <p:ph idx="1"/>
          </p:nvPr>
        </p:nvPicPr>
        <p:blipFill>
          <a:blip r:embed="rId2"/>
          <a:stretch>
            <a:fillRect/>
          </a:stretch>
        </p:blipFill>
        <p:spPr>
          <a:xfrm>
            <a:off x="3102746" y="1517572"/>
            <a:ext cx="6285390" cy="4514803"/>
          </a:xfrm>
        </p:spPr>
      </p:pic>
    </p:spTree>
    <p:extLst>
      <p:ext uri="{BB962C8B-B14F-4D97-AF65-F5344CB8AC3E}">
        <p14:creationId xmlns:p14="http://schemas.microsoft.com/office/powerpoint/2010/main" val="2555715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49C3DB-B768-4386-99C5-BDD6A1D43715}"/>
              </a:ext>
            </a:extLst>
          </p:cNvPr>
          <p:cNvSpPr>
            <a:spLocks noGrp="1"/>
          </p:cNvSpPr>
          <p:nvPr>
            <p:ph type="title"/>
          </p:nvPr>
        </p:nvSpPr>
        <p:spPr>
          <a:xfrm>
            <a:off x="838200" y="365125"/>
            <a:ext cx="8873691" cy="1325563"/>
          </a:xfrm>
        </p:spPr>
        <p:txBody>
          <a:bodyPr/>
          <a:lstStyle/>
          <a:p>
            <a:r>
              <a:rPr lang="en-US" dirty="0"/>
              <a:t>Stigma</a:t>
            </a:r>
          </a:p>
        </p:txBody>
      </p:sp>
      <p:sp>
        <p:nvSpPr>
          <p:cNvPr id="6" name="Content Placeholder 5">
            <a:extLst>
              <a:ext uri="{FF2B5EF4-FFF2-40B4-BE49-F238E27FC236}">
                <a16:creationId xmlns:a16="http://schemas.microsoft.com/office/drawing/2014/main" id="{A256D651-EFD5-4E3A-8178-D4C674CC41F1}"/>
              </a:ext>
            </a:extLst>
          </p:cNvPr>
          <p:cNvSpPr>
            <a:spLocks noGrp="1"/>
          </p:cNvSpPr>
          <p:nvPr>
            <p:ph idx="1"/>
          </p:nvPr>
        </p:nvSpPr>
        <p:spPr/>
        <p:txBody>
          <a:bodyPr>
            <a:normAutofit lnSpcReduction="10000"/>
          </a:bodyPr>
          <a:lstStyle/>
          <a:p>
            <a:r>
              <a:rPr lang="en-US" dirty="0"/>
              <a:t>Stigma – attitudes and beliefs that lead people to reject, avoid, or fear those they perceive as being different </a:t>
            </a:r>
          </a:p>
          <a:p>
            <a:r>
              <a:rPr lang="en-US" dirty="0"/>
              <a:t>3 types</a:t>
            </a:r>
          </a:p>
          <a:p>
            <a:pPr lvl="1"/>
            <a:r>
              <a:rPr lang="en-US" dirty="0"/>
              <a:t>Public</a:t>
            </a:r>
          </a:p>
          <a:p>
            <a:pPr lvl="1"/>
            <a:r>
              <a:rPr lang="en-US" dirty="0"/>
              <a:t>Institutional</a:t>
            </a:r>
          </a:p>
          <a:p>
            <a:pPr lvl="1"/>
            <a:r>
              <a:rPr lang="en-US" dirty="0"/>
              <a:t>Self-stigma</a:t>
            </a:r>
          </a:p>
          <a:p>
            <a:r>
              <a:rPr lang="en-US" dirty="0"/>
              <a:t>Negative impact of stigma</a:t>
            </a:r>
          </a:p>
          <a:p>
            <a:pPr lvl="1"/>
            <a:r>
              <a:rPr lang="en-US" dirty="0"/>
              <a:t>Reluctance to seek help or treatment</a:t>
            </a:r>
          </a:p>
          <a:p>
            <a:pPr lvl="1"/>
            <a:r>
              <a:rPr lang="en-US" dirty="0"/>
              <a:t>Lack of understanding</a:t>
            </a:r>
          </a:p>
          <a:p>
            <a:pPr lvl="1"/>
            <a:r>
              <a:rPr lang="en-US" dirty="0"/>
              <a:t>Bullying, physical violence, or harassment</a:t>
            </a:r>
          </a:p>
          <a:p>
            <a:pPr lvl="1"/>
            <a:r>
              <a:rPr lang="en-US" dirty="0"/>
              <a:t>Inadequate health insurance coverage</a:t>
            </a:r>
          </a:p>
        </p:txBody>
      </p:sp>
    </p:spTree>
    <p:extLst>
      <p:ext uri="{BB962C8B-B14F-4D97-AF65-F5344CB8AC3E}">
        <p14:creationId xmlns:p14="http://schemas.microsoft.com/office/powerpoint/2010/main" val="996624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95E51-61DA-416C-A5D6-FF693D41B16D}"/>
              </a:ext>
            </a:extLst>
          </p:cNvPr>
          <p:cNvSpPr>
            <a:spLocks noGrp="1"/>
          </p:cNvSpPr>
          <p:nvPr>
            <p:ph type="title"/>
          </p:nvPr>
        </p:nvSpPr>
        <p:spPr/>
        <p:txBody>
          <a:bodyPr/>
          <a:lstStyle/>
          <a:p>
            <a:r>
              <a:rPr lang="en-US" dirty="0"/>
              <a:t>There is NO health without mental health</a:t>
            </a:r>
          </a:p>
        </p:txBody>
      </p:sp>
      <p:sp>
        <p:nvSpPr>
          <p:cNvPr id="3" name="Text Placeholder 2">
            <a:extLst>
              <a:ext uri="{FF2B5EF4-FFF2-40B4-BE49-F238E27FC236}">
                <a16:creationId xmlns:a16="http://schemas.microsoft.com/office/drawing/2014/main" id="{409AF1D0-4A60-41E0-B649-3B0E4DE0BEC6}"/>
              </a:ext>
            </a:extLst>
          </p:cNvPr>
          <p:cNvSpPr>
            <a:spLocks noGrp="1"/>
          </p:cNvSpPr>
          <p:nvPr>
            <p:ph idx="1"/>
          </p:nvPr>
        </p:nvSpPr>
        <p:spPr/>
        <p:txBody>
          <a:bodyPr>
            <a:normAutofit/>
          </a:bodyPr>
          <a:lstStyle/>
          <a:p>
            <a:r>
              <a:rPr lang="en-US" dirty="0"/>
              <a:t>Total health includes optimal physical and mental health</a:t>
            </a:r>
          </a:p>
          <a:p>
            <a:r>
              <a:rPr lang="en-US" dirty="0"/>
              <a:t>When a Christian says they have been diagnosed with cancer, you expect them to trust God, trust the physicians, and actively participate in treatment including medication</a:t>
            </a:r>
          </a:p>
          <a:p>
            <a:r>
              <a:rPr lang="en-US" dirty="0"/>
              <a:t>Like diabetes and cancer, mental illnesses are real diseases so why not take the same approach</a:t>
            </a:r>
          </a:p>
          <a:p>
            <a:r>
              <a:rPr lang="en-US" dirty="0"/>
              <a:t>Faith + works (therapy, medications) = healing &amp; recovery</a:t>
            </a:r>
          </a:p>
        </p:txBody>
      </p:sp>
    </p:spTree>
    <p:extLst>
      <p:ext uri="{BB962C8B-B14F-4D97-AF65-F5344CB8AC3E}">
        <p14:creationId xmlns:p14="http://schemas.microsoft.com/office/powerpoint/2010/main" val="4265321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icture containing text&#10;&#10;Description generated with very high confidence">
            <a:extLst>
              <a:ext uri="{FF2B5EF4-FFF2-40B4-BE49-F238E27FC236}">
                <a16:creationId xmlns:a16="http://schemas.microsoft.com/office/drawing/2014/main" id="{2020FE4B-7EDC-400B-9545-68C980390595}"/>
              </a:ext>
            </a:extLst>
          </p:cNvPr>
          <p:cNvPicPr>
            <a:picLocks noGrp="1" noChangeAspect="1"/>
          </p:cNvPicPr>
          <p:nvPr>
            <p:ph idx="4294967295"/>
          </p:nvPr>
        </p:nvPicPr>
        <p:blipFill>
          <a:blip r:embed="rId2"/>
          <a:stretch>
            <a:fillRect/>
          </a:stretch>
        </p:blipFill>
        <p:spPr>
          <a:xfrm>
            <a:off x="1926455" y="949402"/>
            <a:ext cx="6973410" cy="48432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6720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6836EA7-31FA-4D02-9EC5-D75C322DA106}"/>
              </a:ext>
            </a:extLst>
          </p:cNvPr>
          <p:cNvSpPr>
            <a:spLocks noGrp="1"/>
          </p:cNvSpPr>
          <p:nvPr>
            <p:ph type="title" idx="4294967295"/>
          </p:nvPr>
        </p:nvSpPr>
        <p:spPr>
          <a:xfrm>
            <a:off x="0" y="1709738"/>
            <a:ext cx="10515600" cy="2852737"/>
          </a:xfrm>
        </p:spPr>
        <p:txBody>
          <a:bodyPr/>
          <a:lstStyle/>
          <a:p>
            <a:r>
              <a:rPr lang="en-US" dirty="0"/>
              <a:t>	</a:t>
            </a:r>
            <a:r>
              <a:rPr lang="en-US" sz="5400" dirty="0"/>
              <a:t>Faith and mental health</a:t>
            </a:r>
            <a:br>
              <a:rPr lang="en-US" sz="5400" dirty="0"/>
            </a:br>
            <a:r>
              <a:rPr lang="en-US" sz="5400" dirty="0"/>
              <a:t> 	are inextricably linked </a:t>
            </a:r>
          </a:p>
        </p:txBody>
      </p:sp>
    </p:spTree>
    <p:extLst>
      <p:ext uri="{BB962C8B-B14F-4D97-AF65-F5344CB8AC3E}">
        <p14:creationId xmlns:p14="http://schemas.microsoft.com/office/powerpoint/2010/main" val="2802058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52300-196C-440C-8E45-E2B96095E177}"/>
              </a:ext>
            </a:extLst>
          </p:cNvPr>
          <p:cNvSpPr>
            <a:spLocks noGrp="1"/>
          </p:cNvSpPr>
          <p:nvPr>
            <p:ph type="title"/>
          </p:nvPr>
        </p:nvSpPr>
        <p:spPr/>
        <p:txBody>
          <a:bodyPr/>
          <a:lstStyle/>
          <a:p>
            <a:r>
              <a:rPr lang="en-US" dirty="0"/>
              <a:t>A Biblical Framework</a:t>
            </a:r>
          </a:p>
        </p:txBody>
      </p:sp>
      <p:sp>
        <p:nvSpPr>
          <p:cNvPr id="3" name="Content Placeholder 2">
            <a:extLst>
              <a:ext uri="{FF2B5EF4-FFF2-40B4-BE49-F238E27FC236}">
                <a16:creationId xmlns:a16="http://schemas.microsoft.com/office/drawing/2014/main" id="{2FE2FA76-F8F5-4056-9FE2-CDFA315B9C72}"/>
              </a:ext>
            </a:extLst>
          </p:cNvPr>
          <p:cNvSpPr>
            <a:spLocks noGrp="1"/>
          </p:cNvSpPr>
          <p:nvPr>
            <p:ph idx="1"/>
          </p:nvPr>
        </p:nvSpPr>
        <p:spPr/>
        <p:txBody>
          <a:bodyPr>
            <a:normAutofit fontScale="92500"/>
          </a:bodyPr>
          <a:lstStyle/>
          <a:p>
            <a:r>
              <a:rPr lang="en-US" dirty="0"/>
              <a:t>Psalm 139:14 (NIV) – I praise you because I am fearfully and wonderfully made; your works are wonderful, I know that full well</a:t>
            </a:r>
          </a:p>
          <a:p>
            <a:endParaRPr lang="en-US" dirty="0"/>
          </a:p>
          <a:p>
            <a:r>
              <a:rPr lang="en-US" dirty="0"/>
              <a:t>John 16:33 (NIV) – “In this world you will have trouble. But take heart! I have overcome the world.”</a:t>
            </a:r>
          </a:p>
          <a:p>
            <a:endParaRPr lang="en-US" dirty="0"/>
          </a:p>
          <a:p>
            <a:r>
              <a:rPr lang="en-US" dirty="0"/>
              <a:t>Romans 12:2 (NLT) – Don’t copy the behavior and customs of this world, but let God transform you into a new person by changing the way you think. Then you will learn to know God’s will for you, which is good and pleasing and perfect.</a:t>
            </a:r>
          </a:p>
        </p:txBody>
      </p:sp>
    </p:spTree>
    <p:extLst>
      <p:ext uri="{BB962C8B-B14F-4D97-AF65-F5344CB8AC3E}">
        <p14:creationId xmlns:p14="http://schemas.microsoft.com/office/powerpoint/2010/main" val="4191320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60A1E-80E4-4FE0-A7FC-25E1A481FF52}"/>
              </a:ext>
            </a:extLst>
          </p:cNvPr>
          <p:cNvSpPr>
            <a:spLocks noGrp="1"/>
          </p:cNvSpPr>
          <p:nvPr>
            <p:ph type="title"/>
          </p:nvPr>
        </p:nvSpPr>
        <p:spPr/>
        <p:txBody>
          <a:bodyPr/>
          <a:lstStyle/>
          <a:p>
            <a:r>
              <a:rPr lang="en-US" dirty="0"/>
              <a:t>A Biblical Framework</a:t>
            </a:r>
          </a:p>
        </p:txBody>
      </p:sp>
      <p:sp>
        <p:nvSpPr>
          <p:cNvPr id="3" name="Content Placeholder 2">
            <a:extLst>
              <a:ext uri="{FF2B5EF4-FFF2-40B4-BE49-F238E27FC236}">
                <a16:creationId xmlns:a16="http://schemas.microsoft.com/office/drawing/2014/main" id="{431042DD-A5B5-4322-9A93-9B46EB3027DA}"/>
              </a:ext>
            </a:extLst>
          </p:cNvPr>
          <p:cNvSpPr>
            <a:spLocks noGrp="1"/>
          </p:cNvSpPr>
          <p:nvPr>
            <p:ph idx="1"/>
          </p:nvPr>
        </p:nvSpPr>
        <p:spPr/>
        <p:txBody>
          <a:bodyPr/>
          <a:lstStyle/>
          <a:p>
            <a:r>
              <a:rPr lang="en-US" dirty="0"/>
              <a:t>James 2: 17 (NIV) – In the same way, faith by itself, if it is not accompanied by action, is dead. </a:t>
            </a:r>
          </a:p>
          <a:p>
            <a:endParaRPr lang="en-US" dirty="0"/>
          </a:p>
          <a:p>
            <a:r>
              <a:rPr lang="en-US" dirty="0"/>
              <a:t>Proverbs 19:20 (MSG) – Take good counsel and accept correction – that’s the way to live wisely and well.</a:t>
            </a:r>
          </a:p>
          <a:p>
            <a:endParaRPr lang="en-US" dirty="0"/>
          </a:p>
        </p:txBody>
      </p:sp>
    </p:spTree>
    <p:extLst>
      <p:ext uri="{BB962C8B-B14F-4D97-AF65-F5344CB8AC3E}">
        <p14:creationId xmlns:p14="http://schemas.microsoft.com/office/powerpoint/2010/main" val="2240888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F39E9-8903-404C-A0D4-86ED3B3A09C2}"/>
              </a:ext>
            </a:extLst>
          </p:cNvPr>
          <p:cNvSpPr>
            <a:spLocks noGrp="1"/>
          </p:cNvSpPr>
          <p:nvPr>
            <p:ph type="title"/>
          </p:nvPr>
        </p:nvSpPr>
        <p:spPr>
          <a:xfrm>
            <a:off x="651307" y="565608"/>
            <a:ext cx="3793431" cy="1541283"/>
          </a:xfrm>
          <a:noFill/>
        </p:spPr>
        <p:txBody>
          <a:bodyPr vert="horz" lIns="91440" tIns="45720" rIns="91440" bIns="45720" rtlCol="0" anchor="b">
            <a:normAutofit/>
          </a:bodyPr>
          <a:lstStyle/>
          <a:p>
            <a:r>
              <a:rPr lang="en-US" sz="4400" dirty="0">
                <a:solidFill>
                  <a:srgbClr val="009EA1"/>
                </a:solidFill>
                <a:latin typeface="Montserrat" panose="020B0604020202020204" charset="0"/>
              </a:rPr>
              <a:t>Powerful Connections </a:t>
            </a:r>
          </a:p>
        </p:txBody>
      </p:sp>
      <p:graphicFrame>
        <p:nvGraphicFramePr>
          <p:cNvPr id="7" name="Diagram 6">
            <a:extLst>
              <a:ext uri="{FF2B5EF4-FFF2-40B4-BE49-F238E27FC236}">
                <a16:creationId xmlns:a16="http://schemas.microsoft.com/office/drawing/2014/main" id="{C1B1C96F-1BDD-4913-B0C9-58BCAC53152D}"/>
              </a:ext>
            </a:extLst>
          </p:cNvPr>
          <p:cNvGraphicFramePr/>
          <p:nvPr>
            <p:extLst>
              <p:ext uri="{D42A27DB-BD31-4B8C-83A1-F6EECF244321}">
                <p14:modId xmlns:p14="http://schemas.microsoft.com/office/powerpoint/2010/main" val="1599935545"/>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541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4F5AB-B6B4-420A-97C7-25683562D0C7}"/>
              </a:ext>
            </a:extLst>
          </p:cNvPr>
          <p:cNvSpPr>
            <a:spLocks noGrp="1"/>
          </p:cNvSpPr>
          <p:nvPr>
            <p:ph type="title"/>
          </p:nvPr>
        </p:nvSpPr>
        <p:spPr/>
        <p:txBody>
          <a:bodyPr/>
          <a:lstStyle/>
          <a:p>
            <a:r>
              <a:rPr lang="en-US" dirty="0"/>
              <a:t>Powerful Connections</a:t>
            </a:r>
          </a:p>
        </p:txBody>
      </p:sp>
      <p:sp>
        <p:nvSpPr>
          <p:cNvPr id="3" name="Content Placeholder 2">
            <a:extLst>
              <a:ext uri="{FF2B5EF4-FFF2-40B4-BE49-F238E27FC236}">
                <a16:creationId xmlns:a16="http://schemas.microsoft.com/office/drawing/2014/main" id="{480092F9-01D3-4B0C-99E5-30A7454E4339}"/>
              </a:ext>
            </a:extLst>
          </p:cNvPr>
          <p:cNvSpPr>
            <a:spLocks noGrp="1"/>
          </p:cNvSpPr>
          <p:nvPr>
            <p:ph idx="1"/>
          </p:nvPr>
        </p:nvSpPr>
        <p:spPr/>
        <p:txBody>
          <a:bodyPr/>
          <a:lstStyle/>
          <a:p>
            <a:r>
              <a:rPr lang="en-US" dirty="0"/>
              <a:t>Power of our thoughts and our words</a:t>
            </a:r>
          </a:p>
          <a:p>
            <a:pPr lvl="1"/>
            <a:r>
              <a:rPr lang="en-US" dirty="0"/>
              <a:t>Proverbs 16:24 (NLT) – Kind words are like honey – sweet to the soul and healthy for the body</a:t>
            </a:r>
          </a:p>
          <a:p>
            <a:pPr marL="457200" lvl="1" indent="0">
              <a:buNone/>
            </a:pPr>
            <a:endParaRPr lang="en-US" dirty="0"/>
          </a:p>
          <a:p>
            <a:pPr lvl="1"/>
            <a:r>
              <a:rPr lang="en-US" dirty="0"/>
              <a:t>Philippians 4:8 (NIV) – Finally, brothers and sisters, whatever is true, whatever is noble, whatever is right, whatever is pure, whatever is lovely, whatever is admirable – if anything is excellent or praiseworthy – think about such things</a:t>
            </a:r>
          </a:p>
        </p:txBody>
      </p:sp>
    </p:spTree>
    <p:extLst>
      <p:ext uri="{BB962C8B-B14F-4D97-AF65-F5344CB8AC3E}">
        <p14:creationId xmlns:p14="http://schemas.microsoft.com/office/powerpoint/2010/main" val="2018496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63666-130A-42CE-BD51-636DA4EA26AD}"/>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D37E9BB3-77BE-4A23-B6EF-290B9CA9B591}"/>
              </a:ext>
            </a:extLst>
          </p:cNvPr>
          <p:cNvSpPr>
            <a:spLocks noGrp="1"/>
          </p:cNvSpPr>
          <p:nvPr>
            <p:ph idx="1"/>
          </p:nvPr>
        </p:nvSpPr>
        <p:spPr/>
        <p:txBody>
          <a:bodyPr/>
          <a:lstStyle/>
          <a:p>
            <a:r>
              <a:rPr lang="en-US" dirty="0"/>
              <a:t>Review the tension between faith and the black church within a historical framework</a:t>
            </a:r>
          </a:p>
          <a:p>
            <a:r>
              <a:rPr lang="en-US" dirty="0"/>
              <a:t>Define mental health and mental illness</a:t>
            </a:r>
          </a:p>
          <a:p>
            <a:r>
              <a:rPr lang="en-US" dirty="0"/>
              <a:t>Review common psychiatric illnesses </a:t>
            </a:r>
          </a:p>
          <a:p>
            <a:r>
              <a:rPr lang="en-US" dirty="0"/>
              <a:t>Explore treatment options for mental illnesses</a:t>
            </a:r>
          </a:p>
          <a:p>
            <a:r>
              <a:rPr lang="en-US" dirty="0"/>
              <a:t>Discuss the conundrum that “counseling” presents </a:t>
            </a:r>
          </a:p>
          <a:p>
            <a:r>
              <a:rPr lang="en-US" dirty="0"/>
              <a:t>Examine common pitfalls </a:t>
            </a:r>
          </a:p>
          <a:p>
            <a:r>
              <a:rPr lang="en-US" dirty="0"/>
              <a:t>Consider some of the unique challenges for pastors </a:t>
            </a:r>
          </a:p>
        </p:txBody>
      </p:sp>
    </p:spTree>
    <p:extLst>
      <p:ext uri="{BB962C8B-B14F-4D97-AF65-F5344CB8AC3E}">
        <p14:creationId xmlns:p14="http://schemas.microsoft.com/office/powerpoint/2010/main" val="417104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B81FB-F525-4D8A-AEDD-E6B4CF64657A}"/>
              </a:ext>
            </a:extLst>
          </p:cNvPr>
          <p:cNvSpPr>
            <a:spLocks noGrp="1"/>
          </p:cNvSpPr>
          <p:nvPr>
            <p:ph type="title"/>
          </p:nvPr>
        </p:nvSpPr>
        <p:spPr/>
        <p:txBody>
          <a:bodyPr/>
          <a:lstStyle/>
          <a:p>
            <a:r>
              <a:rPr lang="en-US" dirty="0"/>
              <a:t>Mental Illness in the Bible: Hannah</a:t>
            </a:r>
          </a:p>
        </p:txBody>
      </p:sp>
      <p:sp>
        <p:nvSpPr>
          <p:cNvPr id="3" name="Content Placeholder 2">
            <a:extLst>
              <a:ext uri="{FF2B5EF4-FFF2-40B4-BE49-F238E27FC236}">
                <a16:creationId xmlns:a16="http://schemas.microsoft.com/office/drawing/2014/main" id="{2D93FD44-2409-468F-93B3-4FFE6F2000CB}"/>
              </a:ext>
            </a:extLst>
          </p:cNvPr>
          <p:cNvSpPr>
            <a:spLocks noGrp="1"/>
          </p:cNvSpPr>
          <p:nvPr>
            <p:ph idx="1"/>
          </p:nvPr>
        </p:nvSpPr>
        <p:spPr/>
        <p:txBody>
          <a:bodyPr/>
          <a:lstStyle/>
          <a:p>
            <a:r>
              <a:rPr lang="en-US" dirty="0"/>
              <a:t>1 Samuel 1: 1-10 (NIV)</a:t>
            </a:r>
          </a:p>
          <a:p>
            <a:r>
              <a:rPr lang="en-US" dirty="0"/>
              <a:t>“He had two wives; one was called Hannah and the other Peninnah. Peninnah had children, but Hannah had none  … the Lord had closed her womb … her rival provoked her till she wept and would not eat ...  in her deep anguish Hannah prayed to the Lord, weeping bitterly”</a:t>
            </a:r>
          </a:p>
        </p:txBody>
      </p:sp>
    </p:spTree>
    <p:extLst>
      <p:ext uri="{BB962C8B-B14F-4D97-AF65-F5344CB8AC3E}">
        <p14:creationId xmlns:p14="http://schemas.microsoft.com/office/powerpoint/2010/main" val="5833837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10646-C8BB-411C-BEB7-21A8F4113D7A}"/>
              </a:ext>
            </a:extLst>
          </p:cNvPr>
          <p:cNvSpPr>
            <a:spLocks noGrp="1"/>
          </p:cNvSpPr>
          <p:nvPr>
            <p:ph type="title"/>
          </p:nvPr>
        </p:nvSpPr>
        <p:spPr/>
        <p:txBody>
          <a:bodyPr/>
          <a:lstStyle/>
          <a:p>
            <a:r>
              <a:rPr lang="en-US" dirty="0"/>
              <a:t>Mental Illness in the Bible: Job</a:t>
            </a:r>
          </a:p>
        </p:txBody>
      </p:sp>
      <p:sp>
        <p:nvSpPr>
          <p:cNvPr id="3" name="Content Placeholder 2">
            <a:extLst>
              <a:ext uri="{FF2B5EF4-FFF2-40B4-BE49-F238E27FC236}">
                <a16:creationId xmlns:a16="http://schemas.microsoft.com/office/drawing/2014/main" id="{E221178F-C9C3-4139-9FE3-1971401AF6F2}"/>
              </a:ext>
            </a:extLst>
          </p:cNvPr>
          <p:cNvSpPr>
            <a:spLocks noGrp="1"/>
          </p:cNvSpPr>
          <p:nvPr>
            <p:ph idx="1"/>
          </p:nvPr>
        </p:nvSpPr>
        <p:spPr/>
        <p:txBody>
          <a:bodyPr/>
          <a:lstStyle/>
          <a:p>
            <a:r>
              <a:rPr lang="en-US" dirty="0"/>
              <a:t>Job 30: 16-31 (NLT)</a:t>
            </a:r>
          </a:p>
          <a:p>
            <a:r>
              <a:rPr lang="en-US" dirty="0"/>
              <a:t>“And now my life seeps away. Depression haunts my days. At night, my bones are filled with pain, which gnaws at me relentlessly … I cry to you, O God, but you don’t answer. I stand before you, but you don’t even look.”</a:t>
            </a:r>
          </a:p>
        </p:txBody>
      </p:sp>
    </p:spTree>
    <p:extLst>
      <p:ext uri="{BB962C8B-B14F-4D97-AF65-F5344CB8AC3E}">
        <p14:creationId xmlns:p14="http://schemas.microsoft.com/office/powerpoint/2010/main" val="1780990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18832-4F1A-438D-A83F-583A370A9039}"/>
              </a:ext>
            </a:extLst>
          </p:cNvPr>
          <p:cNvSpPr>
            <a:spLocks noGrp="1"/>
          </p:cNvSpPr>
          <p:nvPr>
            <p:ph type="title"/>
          </p:nvPr>
        </p:nvSpPr>
        <p:spPr/>
        <p:txBody>
          <a:bodyPr/>
          <a:lstStyle/>
          <a:p>
            <a:r>
              <a:rPr lang="en-US" dirty="0"/>
              <a:t>Mental Illness in the Bible: Elijah</a:t>
            </a:r>
            <a:endParaRPr lang="en-US" b="1" dirty="0"/>
          </a:p>
        </p:txBody>
      </p:sp>
      <p:sp>
        <p:nvSpPr>
          <p:cNvPr id="3" name="Content Placeholder 2">
            <a:extLst>
              <a:ext uri="{FF2B5EF4-FFF2-40B4-BE49-F238E27FC236}">
                <a16:creationId xmlns:a16="http://schemas.microsoft.com/office/drawing/2014/main" id="{B881F257-5DEA-43C1-84CB-970C454F267F}"/>
              </a:ext>
            </a:extLst>
          </p:cNvPr>
          <p:cNvSpPr>
            <a:spLocks noGrp="1"/>
          </p:cNvSpPr>
          <p:nvPr>
            <p:ph idx="1"/>
          </p:nvPr>
        </p:nvSpPr>
        <p:spPr/>
        <p:txBody>
          <a:bodyPr/>
          <a:lstStyle/>
          <a:p>
            <a:r>
              <a:rPr lang="en-US" dirty="0"/>
              <a:t>1 Kings 19: 3-4 (NIV)</a:t>
            </a:r>
          </a:p>
          <a:p>
            <a:r>
              <a:rPr lang="en-US" dirty="0"/>
              <a:t>“Elijah was afraid and ran for his life … He came to a broom bush, sat down under it and prayed that he might die. </a:t>
            </a:r>
            <a:br>
              <a:rPr lang="en-US" dirty="0"/>
            </a:br>
            <a:r>
              <a:rPr lang="en-US" dirty="0"/>
              <a:t>“I have had enough, Lord,” he said. “Take my life; I am no better than my ancestors.”</a:t>
            </a:r>
          </a:p>
        </p:txBody>
      </p:sp>
    </p:spTree>
    <p:extLst>
      <p:ext uri="{BB962C8B-B14F-4D97-AF65-F5344CB8AC3E}">
        <p14:creationId xmlns:p14="http://schemas.microsoft.com/office/powerpoint/2010/main" val="3451357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09B97-22F2-4BD9-B9E3-4FA535FF3447}"/>
              </a:ext>
            </a:extLst>
          </p:cNvPr>
          <p:cNvSpPr>
            <a:spLocks noGrp="1"/>
          </p:cNvSpPr>
          <p:nvPr>
            <p:ph type="title"/>
          </p:nvPr>
        </p:nvSpPr>
        <p:spPr/>
        <p:txBody>
          <a:bodyPr/>
          <a:lstStyle/>
          <a:p>
            <a:r>
              <a:rPr lang="en-US" dirty="0"/>
              <a:t>Mental Illness in the Bible: Moses</a:t>
            </a:r>
          </a:p>
        </p:txBody>
      </p:sp>
      <p:sp>
        <p:nvSpPr>
          <p:cNvPr id="3" name="Content Placeholder 2">
            <a:extLst>
              <a:ext uri="{FF2B5EF4-FFF2-40B4-BE49-F238E27FC236}">
                <a16:creationId xmlns:a16="http://schemas.microsoft.com/office/drawing/2014/main" id="{18951370-637B-4B2F-8576-00D0FBEAFF5F}"/>
              </a:ext>
            </a:extLst>
          </p:cNvPr>
          <p:cNvSpPr>
            <a:spLocks noGrp="1"/>
          </p:cNvSpPr>
          <p:nvPr>
            <p:ph idx="1"/>
          </p:nvPr>
        </p:nvSpPr>
        <p:spPr/>
        <p:txBody>
          <a:bodyPr/>
          <a:lstStyle/>
          <a:p>
            <a:r>
              <a:rPr lang="en-US" dirty="0"/>
              <a:t>Exodus 4: 10-13 (NLT) – But Moses pleaded with the Lord, “O Lord, I’m not very good with words. I never have been, and I’m not now, even though you have spoken to me. I get tongue-tied, and my words get tangled.” Then the Lord asked Moses, “Who makes a person’s mouth? Who decides whether people speak or do not speak, hear or do not hear, see or do not see” Is it not I, the Lord? Now go! I will be with you as you speak, and I will instruct you in what to say.” But Moses again pleaded, “Lord, please! Send anyone else.”</a:t>
            </a:r>
          </a:p>
          <a:p>
            <a:endParaRPr lang="en-US" dirty="0"/>
          </a:p>
        </p:txBody>
      </p:sp>
    </p:spTree>
    <p:extLst>
      <p:ext uri="{BB962C8B-B14F-4D97-AF65-F5344CB8AC3E}">
        <p14:creationId xmlns:p14="http://schemas.microsoft.com/office/powerpoint/2010/main" val="1425638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0310E-FF8B-4B2A-818A-A9628840B2C3}"/>
              </a:ext>
            </a:extLst>
          </p:cNvPr>
          <p:cNvSpPr>
            <a:spLocks noGrp="1"/>
          </p:cNvSpPr>
          <p:nvPr>
            <p:ph type="title"/>
          </p:nvPr>
        </p:nvSpPr>
        <p:spPr/>
        <p:txBody>
          <a:bodyPr/>
          <a:lstStyle/>
          <a:p>
            <a:r>
              <a:rPr lang="en-US" dirty="0"/>
              <a:t>Mental Illness in the Bible: Gideon</a:t>
            </a:r>
          </a:p>
        </p:txBody>
      </p:sp>
      <p:sp>
        <p:nvSpPr>
          <p:cNvPr id="3" name="Content Placeholder 2">
            <a:extLst>
              <a:ext uri="{FF2B5EF4-FFF2-40B4-BE49-F238E27FC236}">
                <a16:creationId xmlns:a16="http://schemas.microsoft.com/office/drawing/2014/main" id="{3FEB7FA0-0664-4981-8B6B-8A0653A68C41}"/>
              </a:ext>
            </a:extLst>
          </p:cNvPr>
          <p:cNvSpPr>
            <a:spLocks noGrp="1"/>
          </p:cNvSpPr>
          <p:nvPr>
            <p:ph idx="1"/>
          </p:nvPr>
        </p:nvSpPr>
        <p:spPr/>
        <p:txBody>
          <a:bodyPr>
            <a:normAutofit lnSpcReduction="10000"/>
          </a:bodyPr>
          <a:lstStyle/>
          <a:p>
            <a:r>
              <a:rPr lang="en-US" dirty="0"/>
              <a:t>Judges 6: 12-14 (NLT) – The angel of the Lord appeared to him and said, “Mighty hero, the Lord is with you!” “Sir,” Gideon replied, “if the Lord is with us, why has all this happened to us? And where are all the miracles our ancestors told us about? Didn’t they say, ‘The Lord brought us up out of Egypt?’ But now the Lord has abandoned us and handed us over to the Midianites.” Then the Lord turned to him and said, “Go with the strength you have, and rescue Israel from the Midianites. I am sending you!” “But Lord,” Gideon replied, “how can I rescue Israel? My clan is the weakest in the whole tribe of Manasseh, and I am the least in my entire family!” </a:t>
            </a:r>
          </a:p>
        </p:txBody>
      </p:sp>
    </p:spTree>
    <p:extLst>
      <p:ext uri="{BB962C8B-B14F-4D97-AF65-F5344CB8AC3E}">
        <p14:creationId xmlns:p14="http://schemas.microsoft.com/office/powerpoint/2010/main" val="3312674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7EEE1-FDC7-4E18-A113-15168E918B9C}"/>
              </a:ext>
            </a:extLst>
          </p:cNvPr>
          <p:cNvSpPr>
            <a:spLocks noGrp="1"/>
          </p:cNvSpPr>
          <p:nvPr>
            <p:ph type="title"/>
          </p:nvPr>
        </p:nvSpPr>
        <p:spPr/>
        <p:txBody>
          <a:bodyPr/>
          <a:lstStyle/>
          <a:p>
            <a:r>
              <a:rPr lang="en-US" dirty="0"/>
              <a:t>Intersection of Faith &amp; Mental Health</a:t>
            </a:r>
          </a:p>
        </p:txBody>
      </p:sp>
      <p:sp>
        <p:nvSpPr>
          <p:cNvPr id="3" name="Content Placeholder 2">
            <a:extLst>
              <a:ext uri="{FF2B5EF4-FFF2-40B4-BE49-F238E27FC236}">
                <a16:creationId xmlns:a16="http://schemas.microsoft.com/office/drawing/2014/main" id="{016FAD8B-88B0-4D55-ADA9-FB870B2F593D}"/>
              </a:ext>
            </a:extLst>
          </p:cNvPr>
          <p:cNvSpPr>
            <a:spLocks noGrp="1"/>
          </p:cNvSpPr>
          <p:nvPr>
            <p:ph sz="half" idx="1"/>
          </p:nvPr>
        </p:nvSpPr>
        <p:spPr>
          <a:xfrm>
            <a:off x="315797" y="1825625"/>
            <a:ext cx="6028441" cy="4351338"/>
          </a:xfrm>
        </p:spPr>
        <p:txBody>
          <a:bodyPr>
            <a:normAutofit/>
          </a:bodyPr>
          <a:lstStyle/>
          <a:p>
            <a:r>
              <a:rPr lang="en-US" sz="2400" dirty="0"/>
              <a:t>Many people find it easier to seek help from the church rather than formal mental health treatment, especially in the African American community</a:t>
            </a:r>
          </a:p>
          <a:p>
            <a:r>
              <a:rPr lang="en-US" sz="2400" dirty="0"/>
              <a:t>BUT some Christians may attribute their suffering to a lack of faith or  punishment from God when what they are experiencing is mental illness </a:t>
            </a:r>
          </a:p>
          <a:p>
            <a:r>
              <a:rPr lang="en-US" sz="2400" dirty="0"/>
              <a:t>Pastors must learn to recognize the signs and symptoms of mental illness</a:t>
            </a:r>
          </a:p>
        </p:txBody>
      </p:sp>
      <p:pic>
        <p:nvPicPr>
          <p:cNvPr id="6" name="Content Placeholder 5" descr="A close up of a device&#10;&#10;Description generated with very high confidence">
            <a:extLst>
              <a:ext uri="{FF2B5EF4-FFF2-40B4-BE49-F238E27FC236}">
                <a16:creationId xmlns:a16="http://schemas.microsoft.com/office/drawing/2014/main" id="{D049D382-8FA9-47F8-9074-816610010D9E}"/>
              </a:ext>
            </a:extLst>
          </p:cNvPr>
          <p:cNvPicPr>
            <a:picLocks noGrp="1" noChangeAspect="1"/>
          </p:cNvPicPr>
          <p:nvPr>
            <p:ph sz="half" idx="2"/>
          </p:nvPr>
        </p:nvPicPr>
        <p:blipFill>
          <a:blip r:embed="rId2"/>
          <a:stretch>
            <a:fillRect/>
          </a:stretch>
        </p:blipFill>
        <p:spPr>
          <a:xfrm>
            <a:off x="6468359" y="2041926"/>
            <a:ext cx="5181600" cy="3457098"/>
          </a:xfrm>
        </p:spPr>
      </p:pic>
    </p:spTree>
    <p:extLst>
      <p:ext uri="{BB962C8B-B14F-4D97-AF65-F5344CB8AC3E}">
        <p14:creationId xmlns:p14="http://schemas.microsoft.com/office/powerpoint/2010/main" val="3245780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D91A6-886D-4B47-8E22-AF9204EED95C}"/>
              </a:ext>
            </a:extLst>
          </p:cNvPr>
          <p:cNvSpPr>
            <a:spLocks noGrp="1"/>
          </p:cNvSpPr>
          <p:nvPr>
            <p:ph type="title"/>
          </p:nvPr>
        </p:nvSpPr>
        <p:spPr/>
        <p:txBody>
          <a:bodyPr/>
          <a:lstStyle/>
          <a:p>
            <a:r>
              <a:rPr lang="en-US" dirty="0"/>
              <a:t>Mental Health Defined (WHO)</a:t>
            </a:r>
          </a:p>
        </p:txBody>
      </p:sp>
      <p:sp>
        <p:nvSpPr>
          <p:cNvPr id="3" name="Content Placeholder 2">
            <a:extLst>
              <a:ext uri="{FF2B5EF4-FFF2-40B4-BE49-F238E27FC236}">
                <a16:creationId xmlns:a16="http://schemas.microsoft.com/office/drawing/2014/main" id="{FC25EC24-B44D-40EA-B790-352A94C4D670}"/>
              </a:ext>
            </a:extLst>
          </p:cNvPr>
          <p:cNvSpPr>
            <a:spLocks noGrp="1"/>
          </p:cNvSpPr>
          <p:nvPr>
            <p:ph idx="1"/>
          </p:nvPr>
        </p:nvSpPr>
        <p:spPr/>
        <p:txBody>
          <a:bodyPr>
            <a:normAutofit/>
          </a:bodyPr>
          <a:lstStyle/>
          <a:p>
            <a:r>
              <a:rPr lang="en-US" dirty="0"/>
              <a:t>Health  </a:t>
            </a:r>
          </a:p>
          <a:p>
            <a:pPr lvl="1"/>
            <a:r>
              <a:rPr lang="en-US" dirty="0"/>
              <a:t>“state of complete physical, mental, and social well-being and not merely the absence of disease”</a:t>
            </a:r>
          </a:p>
          <a:p>
            <a:r>
              <a:rPr lang="en-US" dirty="0"/>
              <a:t>Mental Health</a:t>
            </a:r>
          </a:p>
          <a:p>
            <a:pPr lvl="1"/>
            <a:r>
              <a:rPr lang="en-US" dirty="0"/>
              <a:t>“state of well-being in which the individual realizes his or her own abilities, can cope with the normal stresses of life, can work productively and fruitfully, and is able to make a contribution to his or her community”</a:t>
            </a:r>
          </a:p>
        </p:txBody>
      </p:sp>
    </p:spTree>
    <p:extLst>
      <p:ext uri="{BB962C8B-B14F-4D97-AF65-F5344CB8AC3E}">
        <p14:creationId xmlns:p14="http://schemas.microsoft.com/office/powerpoint/2010/main" val="3186979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5BCB4-421A-44C9-885D-F3D3A63D4529}"/>
              </a:ext>
            </a:extLst>
          </p:cNvPr>
          <p:cNvSpPr>
            <a:spLocks noGrp="1"/>
          </p:cNvSpPr>
          <p:nvPr>
            <p:ph type="title"/>
          </p:nvPr>
        </p:nvSpPr>
        <p:spPr/>
        <p:txBody>
          <a:bodyPr/>
          <a:lstStyle/>
          <a:p>
            <a:r>
              <a:rPr lang="en-US" dirty="0"/>
              <a:t>Positive Mental Health</a:t>
            </a:r>
          </a:p>
        </p:txBody>
      </p:sp>
      <p:sp>
        <p:nvSpPr>
          <p:cNvPr id="3" name="Content Placeholder 2">
            <a:extLst>
              <a:ext uri="{FF2B5EF4-FFF2-40B4-BE49-F238E27FC236}">
                <a16:creationId xmlns:a16="http://schemas.microsoft.com/office/drawing/2014/main" id="{701158FA-E67D-49F7-B866-A6E01424F631}"/>
              </a:ext>
            </a:extLst>
          </p:cNvPr>
          <p:cNvSpPr>
            <a:spLocks noGrp="1"/>
          </p:cNvSpPr>
          <p:nvPr>
            <p:ph idx="1"/>
          </p:nvPr>
        </p:nvSpPr>
        <p:spPr/>
        <p:txBody>
          <a:bodyPr/>
          <a:lstStyle/>
          <a:p>
            <a:r>
              <a:rPr lang="en-US" dirty="0"/>
              <a:t>Fulfilling relationships</a:t>
            </a:r>
          </a:p>
          <a:p>
            <a:r>
              <a:rPr lang="en-US" dirty="0"/>
              <a:t>Productive work &amp; school activities</a:t>
            </a:r>
          </a:p>
          <a:p>
            <a:r>
              <a:rPr lang="en-US" dirty="0"/>
              <a:t>Resilience – the capacity to adapt and thrive in the face of adversity</a:t>
            </a:r>
          </a:p>
          <a:p>
            <a:endParaRPr lang="en-US" dirty="0"/>
          </a:p>
        </p:txBody>
      </p:sp>
    </p:spTree>
    <p:extLst>
      <p:ext uri="{BB962C8B-B14F-4D97-AF65-F5344CB8AC3E}">
        <p14:creationId xmlns:p14="http://schemas.microsoft.com/office/powerpoint/2010/main" val="322355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09957-2BC8-49A2-9C1C-8CEB6AD8947D}"/>
              </a:ext>
            </a:extLst>
          </p:cNvPr>
          <p:cNvSpPr>
            <a:spLocks noGrp="1"/>
          </p:cNvSpPr>
          <p:nvPr>
            <p:ph type="title"/>
          </p:nvPr>
        </p:nvSpPr>
        <p:spPr/>
        <p:txBody>
          <a:bodyPr/>
          <a:lstStyle/>
          <a:p>
            <a:r>
              <a:rPr lang="en-US" dirty="0"/>
              <a:t> Mental Illness Defined</a:t>
            </a:r>
          </a:p>
        </p:txBody>
      </p:sp>
      <p:sp>
        <p:nvSpPr>
          <p:cNvPr id="3" name="Content Placeholder 2">
            <a:extLst>
              <a:ext uri="{FF2B5EF4-FFF2-40B4-BE49-F238E27FC236}">
                <a16:creationId xmlns:a16="http://schemas.microsoft.com/office/drawing/2014/main" id="{A4AE58F6-1280-4FAB-8CA5-E945492E36BC}"/>
              </a:ext>
            </a:extLst>
          </p:cNvPr>
          <p:cNvSpPr>
            <a:spLocks noGrp="1"/>
          </p:cNvSpPr>
          <p:nvPr>
            <p:ph idx="1"/>
          </p:nvPr>
        </p:nvSpPr>
        <p:spPr/>
        <p:txBody>
          <a:bodyPr/>
          <a:lstStyle/>
          <a:p>
            <a:r>
              <a:rPr lang="en-US" dirty="0"/>
              <a:t>Significant changes in thinking, mood (emotions), or behavior</a:t>
            </a:r>
          </a:p>
          <a:p>
            <a:r>
              <a:rPr lang="en-US" dirty="0"/>
              <a:t>Distress and/or impaired functioning in work, family, or social activities</a:t>
            </a:r>
          </a:p>
          <a:p>
            <a:r>
              <a:rPr lang="en-US" dirty="0"/>
              <a:t>Extremely common – almost 1 in 5 US adults experience mental illness in any given year </a:t>
            </a:r>
          </a:p>
          <a:p>
            <a:r>
              <a:rPr lang="en-US" dirty="0"/>
              <a:t>Mental illness can affect anyone irrespective of age, race/ethnicity, gender, socioeconomic background, religion/spirituality</a:t>
            </a:r>
          </a:p>
          <a:p>
            <a:endParaRPr lang="en-US" dirty="0"/>
          </a:p>
          <a:p>
            <a:endParaRPr lang="en-US" dirty="0"/>
          </a:p>
        </p:txBody>
      </p:sp>
    </p:spTree>
    <p:extLst>
      <p:ext uri="{BB962C8B-B14F-4D97-AF65-F5344CB8AC3E}">
        <p14:creationId xmlns:p14="http://schemas.microsoft.com/office/powerpoint/2010/main" val="3339689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2A39B-7464-4AF8-B36E-02508A1698BC}"/>
              </a:ext>
            </a:extLst>
          </p:cNvPr>
          <p:cNvSpPr>
            <a:spLocks noGrp="1"/>
          </p:cNvSpPr>
          <p:nvPr>
            <p:ph type="title"/>
          </p:nvPr>
        </p:nvSpPr>
        <p:spPr/>
        <p:txBody>
          <a:bodyPr/>
          <a:lstStyle/>
          <a:p>
            <a:r>
              <a:rPr lang="en-US" dirty="0"/>
              <a:t>Common Psychiatric Illnesses</a:t>
            </a:r>
          </a:p>
        </p:txBody>
      </p:sp>
      <p:sp>
        <p:nvSpPr>
          <p:cNvPr id="3" name="Content Placeholder 2">
            <a:extLst>
              <a:ext uri="{FF2B5EF4-FFF2-40B4-BE49-F238E27FC236}">
                <a16:creationId xmlns:a16="http://schemas.microsoft.com/office/drawing/2014/main" id="{A19CF6EA-A4FA-4D39-8828-663243182EF3}"/>
              </a:ext>
            </a:extLst>
          </p:cNvPr>
          <p:cNvSpPr>
            <a:spLocks noGrp="1"/>
          </p:cNvSpPr>
          <p:nvPr>
            <p:ph idx="1"/>
          </p:nvPr>
        </p:nvSpPr>
        <p:spPr/>
        <p:txBody>
          <a:bodyPr/>
          <a:lstStyle/>
          <a:p>
            <a:r>
              <a:rPr lang="en-US" dirty="0"/>
              <a:t>Mood disorders</a:t>
            </a:r>
          </a:p>
          <a:p>
            <a:r>
              <a:rPr lang="en-US" dirty="0"/>
              <a:t>Anxiety disorders</a:t>
            </a:r>
          </a:p>
          <a:p>
            <a:r>
              <a:rPr lang="en-US" dirty="0"/>
              <a:t>Schizophrenia</a:t>
            </a:r>
          </a:p>
          <a:p>
            <a:r>
              <a:rPr lang="en-US" dirty="0"/>
              <a:t>Post-Traumatic Stress Disorder</a:t>
            </a:r>
          </a:p>
          <a:p>
            <a:r>
              <a:rPr lang="en-US" dirty="0"/>
              <a:t>Substance Use Disorders</a:t>
            </a:r>
          </a:p>
          <a:p>
            <a:r>
              <a:rPr lang="en-US" dirty="0"/>
              <a:t>Disorders of Childhood </a:t>
            </a:r>
          </a:p>
          <a:p>
            <a:r>
              <a:rPr lang="en-US" dirty="0"/>
              <a:t>Suicide</a:t>
            </a:r>
          </a:p>
        </p:txBody>
      </p:sp>
    </p:spTree>
    <p:extLst>
      <p:ext uri="{BB962C8B-B14F-4D97-AF65-F5344CB8AC3E}">
        <p14:creationId xmlns:p14="http://schemas.microsoft.com/office/powerpoint/2010/main" val="4213354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2EF5C-7BD3-4166-8109-D7C5EF42C19F}"/>
              </a:ext>
            </a:extLst>
          </p:cNvPr>
          <p:cNvSpPr>
            <a:spLocks noGrp="1"/>
          </p:cNvSpPr>
          <p:nvPr>
            <p:ph type="title" idx="4294967295"/>
          </p:nvPr>
        </p:nvSpPr>
        <p:spPr>
          <a:xfrm>
            <a:off x="1305613" y="2088037"/>
            <a:ext cx="8874125" cy="2218589"/>
          </a:xfrm>
        </p:spPr>
        <p:txBody>
          <a:bodyPr/>
          <a:lstStyle/>
          <a:p>
            <a:pPr algn="ctr"/>
            <a:r>
              <a:rPr lang="en-US" dirty="0"/>
              <a:t>A Historical Context</a:t>
            </a:r>
          </a:p>
        </p:txBody>
      </p:sp>
    </p:spTree>
    <p:extLst>
      <p:ext uri="{BB962C8B-B14F-4D97-AF65-F5344CB8AC3E}">
        <p14:creationId xmlns:p14="http://schemas.microsoft.com/office/powerpoint/2010/main" val="10408236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CCA19-D46C-482A-970C-890F9286B82D}"/>
              </a:ext>
            </a:extLst>
          </p:cNvPr>
          <p:cNvSpPr>
            <a:spLocks noGrp="1"/>
          </p:cNvSpPr>
          <p:nvPr>
            <p:ph type="title"/>
          </p:nvPr>
        </p:nvSpPr>
        <p:spPr/>
        <p:txBody>
          <a:bodyPr/>
          <a:lstStyle/>
          <a:p>
            <a:r>
              <a:rPr lang="en-US" dirty="0"/>
              <a:t>Mood Disorders</a:t>
            </a:r>
          </a:p>
        </p:txBody>
      </p:sp>
      <p:sp>
        <p:nvSpPr>
          <p:cNvPr id="3" name="Content Placeholder 2">
            <a:extLst>
              <a:ext uri="{FF2B5EF4-FFF2-40B4-BE49-F238E27FC236}">
                <a16:creationId xmlns:a16="http://schemas.microsoft.com/office/drawing/2014/main" id="{586B9A44-E87B-4925-B287-73DEA64EC8B0}"/>
              </a:ext>
            </a:extLst>
          </p:cNvPr>
          <p:cNvSpPr>
            <a:spLocks noGrp="1"/>
          </p:cNvSpPr>
          <p:nvPr>
            <p:ph sz="half" idx="1"/>
          </p:nvPr>
        </p:nvSpPr>
        <p:spPr/>
        <p:txBody>
          <a:bodyPr/>
          <a:lstStyle/>
          <a:p>
            <a:r>
              <a:rPr lang="en-US" dirty="0"/>
              <a:t>Major Depressive Disorder</a:t>
            </a:r>
          </a:p>
          <a:p>
            <a:r>
              <a:rPr lang="en-US" dirty="0"/>
              <a:t>Postpartum Depression</a:t>
            </a:r>
          </a:p>
          <a:p>
            <a:r>
              <a:rPr lang="en-US" dirty="0"/>
              <a:t>Bipolar Disorder</a:t>
            </a:r>
          </a:p>
        </p:txBody>
      </p:sp>
      <p:pic>
        <p:nvPicPr>
          <p:cNvPr id="12" name="Content Placeholder 11" descr="A screenshot of a cell phone&#10;&#10;Description generated with high confidence">
            <a:extLst>
              <a:ext uri="{FF2B5EF4-FFF2-40B4-BE49-F238E27FC236}">
                <a16:creationId xmlns:a16="http://schemas.microsoft.com/office/drawing/2014/main" id="{672EA79B-BD06-428B-B399-63BA8D32F1C7}"/>
              </a:ext>
            </a:extLst>
          </p:cNvPr>
          <p:cNvPicPr>
            <a:picLocks noGrp="1" noChangeAspect="1"/>
          </p:cNvPicPr>
          <p:nvPr>
            <p:ph sz="half" idx="2"/>
          </p:nvPr>
        </p:nvPicPr>
        <p:blipFill>
          <a:blip r:embed="rId2"/>
          <a:stretch>
            <a:fillRect/>
          </a:stretch>
        </p:blipFill>
        <p:spPr>
          <a:xfrm>
            <a:off x="5977057" y="1528224"/>
            <a:ext cx="3654311" cy="4351338"/>
          </a:xfrm>
        </p:spPr>
      </p:pic>
    </p:spTree>
    <p:extLst>
      <p:ext uri="{BB962C8B-B14F-4D97-AF65-F5344CB8AC3E}">
        <p14:creationId xmlns:p14="http://schemas.microsoft.com/office/powerpoint/2010/main" val="1901425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29F10-7E18-42CA-A3DA-1018AD8199EC}"/>
              </a:ext>
            </a:extLst>
          </p:cNvPr>
          <p:cNvSpPr>
            <a:spLocks noGrp="1"/>
          </p:cNvSpPr>
          <p:nvPr>
            <p:ph type="title"/>
          </p:nvPr>
        </p:nvSpPr>
        <p:spPr/>
        <p:txBody>
          <a:bodyPr/>
          <a:lstStyle/>
          <a:p>
            <a:r>
              <a:rPr lang="en-US" dirty="0"/>
              <a:t>Anxiety Disorders</a:t>
            </a:r>
          </a:p>
        </p:txBody>
      </p:sp>
      <p:sp>
        <p:nvSpPr>
          <p:cNvPr id="3" name="Content Placeholder 2">
            <a:extLst>
              <a:ext uri="{FF2B5EF4-FFF2-40B4-BE49-F238E27FC236}">
                <a16:creationId xmlns:a16="http://schemas.microsoft.com/office/drawing/2014/main" id="{FEB8901D-CA99-40E1-9B51-4B40C53CF1EA}"/>
              </a:ext>
            </a:extLst>
          </p:cNvPr>
          <p:cNvSpPr>
            <a:spLocks noGrp="1"/>
          </p:cNvSpPr>
          <p:nvPr>
            <p:ph idx="1"/>
          </p:nvPr>
        </p:nvSpPr>
        <p:spPr/>
        <p:txBody>
          <a:bodyPr/>
          <a:lstStyle/>
          <a:p>
            <a:r>
              <a:rPr lang="en-US" dirty="0"/>
              <a:t>Panic Disorder</a:t>
            </a:r>
          </a:p>
          <a:p>
            <a:r>
              <a:rPr lang="en-US" dirty="0"/>
              <a:t>Obsessive Compulsive Disorder (OCD)</a:t>
            </a:r>
          </a:p>
          <a:p>
            <a:r>
              <a:rPr lang="en-US" dirty="0"/>
              <a:t>Social Anxiety Disorder</a:t>
            </a:r>
          </a:p>
          <a:p>
            <a:r>
              <a:rPr lang="en-US" dirty="0"/>
              <a:t>Agoraphobia</a:t>
            </a:r>
          </a:p>
          <a:p>
            <a:r>
              <a:rPr lang="en-US" dirty="0"/>
              <a:t>Generalized Anxiety Disorder</a:t>
            </a:r>
          </a:p>
        </p:txBody>
      </p:sp>
    </p:spTree>
    <p:extLst>
      <p:ext uri="{BB962C8B-B14F-4D97-AF65-F5344CB8AC3E}">
        <p14:creationId xmlns:p14="http://schemas.microsoft.com/office/powerpoint/2010/main" val="1852209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A2861-73CD-44C9-AF50-57C500486B2A}"/>
              </a:ext>
            </a:extLst>
          </p:cNvPr>
          <p:cNvSpPr>
            <a:spLocks noGrp="1"/>
          </p:cNvSpPr>
          <p:nvPr>
            <p:ph type="title"/>
          </p:nvPr>
        </p:nvSpPr>
        <p:spPr>
          <a:xfrm>
            <a:off x="417251" y="629266"/>
            <a:ext cx="3883146" cy="1676603"/>
          </a:xfrm>
        </p:spPr>
        <p:txBody>
          <a:bodyPr vert="horz" lIns="91440" tIns="45720" rIns="91440" bIns="45720" rtlCol="0" anchor="ctr">
            <a:normAutofit/>
          </a:bodyPr>
          <a:lstStyle/>
          <a:p>
            <a:r>
              <a:rPr lang="en-US" sz="4000" dirty="0">
                <a:solidFill>
                  <a:srgbClr val="009EA1"/>
                </a:solidFill>
                <a:latin typeface="Montserrat" panose="020B0604020202020204" charset="0"/>
              </a:rPr>
              <a:t>Schizophrenia</a:t>
            </a:r>
          </a:p>
        </p:txBody>
      </p:sp>
      <p:sp>
        <p:nvSpPr>
          <p:cNvPr id="3" name="Content Placeholder 2">
            <a:extLst>
              <a:ext uri="{FF2B5EF4-FFF2-40B4-BE49-F238E27FC236}">
                <a16:creationId xmlns:a16="http://schemas.microsoft.com/office/drawing/2014/main" id="{E7B130E0-0CAD-446B-A5B9-34E94F8C562B}"/>
              </a:ext>
            </a:extLst>
          </p:cNvPr>
          <p:cNvSpPr>
            <a:spLocks noGrp="1"/>
          </p:cNvSpPr>
          <p:nvPr>
            <p:ph sz="half" idx="1"/>
          </p:nvPr>
        </p:nvSpPr>
        <p:spPr>
          <a:xfrm>
            <a:off x="648931" y="2072936"/>
            <a:ext cx="3651466" cy="4150883"/>
          </a:xfrm>
        </p:spPr>
        <p:txBody>
          <a:bodyPr vert="horz" lIns="91440" tIns="45720" rIns="91440" bIns="45720" rtlCol="0">
            <a:normAutofit/>
          </a:bodyPr>
          <a:lstStyle/>
          <a:p>
            <a:r>
              <a:rPr lang="en-US" sz="1800" dirty="0">
                <a:solidFill>
                  <a:srgbClr val="009EA1"/>
                </a:solidFill>
                <a:latin typeface="Open Sans" panose="020B0604020202020204" charset="0"/>
                <a:ea typeface="Open Sans" panose="020B0604020202020204" charset="0"/>
                <a:cs typeface="Open Sans" panose="020B0604020202020204" charset="0"/>
              </a:rPr>
              <a:t>Neurodegenerative disease</a:t>
            </a:r>
          </a:p>
          <a:p>
            <a:r>
              <a:rPr lang="en-US" sz="1800" dirty="0">
                <a:solidFill>
                  <a:srgbClr val="009EA1"/>
                </a:solidFill>
                <a:latin typeface="Open Sans" panose="020B0604020202020204" charset="0"/>
                <a:ea typeface="Open Sans" panose="020B0604020202020204" charset="0"/>
                <a:cs typeface="Open Sans" panose="020B0604020202020204" charset="0"/>
              </a:rPr>
              <a:t>Chronic mental illness</a:t>
            </a:r>
          </a:p>
          <a:p>
            <a:r>
              <a:rPr lang="en-US" sz="1800" dirty="0">
                <a:solidFill>
                  <a:srgbClr val="009EA1"/>
                </a:solidFill>
                <a:latin typeface="Open Sans" panose="020B0604020202020204" charset="0"/>
                <a:ea typeface="Open Sans" panose="020B0604020202020204" charset="0"/>
                <a:cs typeface="Open Sans" panose="020B0604020202020204" charset="0"/>
              </a:rPr>
              <a:t>Begins in late teens/early 20s</a:t>
            </a:r>
          </a:p>
          <a:p>
            <a:r>
              <a:rPr lang="en-US" sz="1800" dirty="0">
                <a:solidFill>
                  <a:srgbClr val="009EA1"/>
                </a:solidFill>
                <a:latin typeface="Open Sans" panose="020B0604020202020204" charset="0"/>
                <a:ea typeface="Open Sans" panose="020B0604020202020204" charset="0"/>
                <a:cs typeface="Open Sans" panose="020B0604020202020204" charset="0"/>
              </a:rPr>
              <a:t>Characterized by </a:t>
            </a:r>
          </a:p>
          <a:p>
            <a:pPr lvl="1"/>
            <a:r>
              <a:rPr lang="en-US" sz="1800" dirty="0">
                <a:solidFill>
                  <a:srgbClr val="009EA1"/>
                </a:solidFill>
                <a:latin typeface="Open Sans" panose="020B0604020202020204" charset="0"/>
                <a:ea typeface="Open Sans" panose="020B0604020202020204" charset="0"/>
                <a:cs typeface="Open Sans" panose="020B0604020202020204" charset="0"/>
              </a:rPr>
              <a:t>Hallucinations</a:t>
            </a:r>
          </a:p>
          <a:p>
            <a:pPr lvl="1"/>
            <a:r>
              <a:rPr lang="en-US" sz="1800" dirty="0">
                <a:solidFill>
                  <a:srgbClr val="009EA1"/>
                </a:solidFill>
                <a:latin typeface="Open Sans" panose="020B0604020202020204" charset="0"/>
                <a:ea typeface="Open Sans" panose="020B0604020202020204" charset="0"/>
                <a:cs typeface="Open Sans" panose="020B0604020202020204" charset="0"/>
              </a:rPr>
              <a:t>Delusions</a:t>
            </a:r>
          </a:p>
          <a:p>
            <a:pPr lvl="1"/>
            <a:r>
              <a:rPr lang="en-US" sz="1800" dirty="0">
                <a:solidFill>
                  <a:srgbClr val="009EA1"/>
                </a:solidFill>
                <a:latin typeface="Open Sans" panose="020B0604020202020204" charset="0"/>
                <a:ea typeface="Open Sans" panose="020B0604020202020204" charset="0"/>
                <a:cs typeface="Open Sans" panose="020B0604020202020204" charset="0"/>
              </a:rPr>
              <a:t>Disorganized thoughts</a:t>
            </a:r>
          </a:p>
        </p:txBody>
      </p:sp>
      <p:pic>
        <p:nvPicPr>
          <p:cNvPr id="6" name="Content Placeholder 5" descr="A close up of a logo&#10;&#10;Description generated with high confidence">
            <a:extLst>
              <a:ext uri="{FF2B5EF4-FFF2-40B4-BE49-F238E27FC236}">
                <a16:creationId xmlns:a16="http://schemas.microsoft.com/office/drawing/2014/main" id="{B5BA1999-A8FD-4B29-83B1-295A43E93A95}"/>
              </a:ext>
            </a:extLst>
          </p:cNvPr>
          <p:cNvPicPr>
            <a:picLocks noGrp="1" noChangeAspect="1"/>
          </p:cNvPicPr>
          <p:nvPr>
            <p:ph sz="half" idx="2"/>
          </p:nvPr>
        </p:nvPicPr>
        <p:blipFill rotWithShape="1">
          <a:blip r:embed="rId2"/>
          <a:srcRect l="16299" r="-1" b="-1"/>
          <a:stretch/>
        </p:blipFill>
        <p:spPr>
          <a:xfrm>
            <a:off x="4639056" y="10"/>
            <a:ext cx="7552944" cy="6857990"/>
          </a:xfrm>
          <a:prstGeom prst="rect">
            <a:avLst/>
          </a:prstGeom>
          <a:effectLst/>
        </p:spPr>
      </p:pic>
    </p:spTree>
    <p:extLst>
      <p:ext uri="{BB962C8B-B14F-4D97-AF65-F5344CB8AC3E}">
        <p14:creationId xmlns:p14="http://schemas.microsoft.com/office/powerpoint/2010/main" val="1380600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15376-D1AC-4B34-AE75-F7FB47F85A41}"/>
              </a:ext>
            </a:extLst>
          </p:cNvPr>
          <p:cNvSpPr>
            <a:spLocks noGrp="1"/>
          </p:cNvSpPr>
          <p:nvPr>
            <p:ph type="title"/>
          </p:nvPr>
        </p:nvSpPr>
        <p:spPr>
          <a:xfrm>
            <a:off x="838200" y="365125"/>
            <a:ext cx="8873691" cy="1325563"/>
          </a:xfrm>
        </p:spPr>
        <p:txBody>
          <a:bodyPr>
            <a:normAutofit/>
          </a:bodyPr>
          <a:lstStyle/>
          <a:p>
            <a:r>
              <a:rPr lang="en-US" sz="4000" dirty="0"/>
              <a:t>Post-Traumatic Stress Disorder</a:t>
            </a:r>
          </a:p>
        </p:txBody>
      </p:sp>
      <p:sp>
        <p:nvSpPr>
          <p:cNvPr id="3" name="Content Placeholder 2">
            <a:extLst>
              <a:ext uri="{FF2B5EF4-FFF2-40B4-BE49-F238E27FC236}">
                <a16:creationId xmlns:a16="http://schemas.microsoft.com/office/drawing/2014/main" id="{419971FF-E420-4274-B6DB-2BD7083AB7FC}"/>
              </a:ext>
            </a:extLst>
          </p:cNvPr>
          <p:cNvSpPr>
            <a:spLocks noGrp="1"/>
          </p:cNvSpPr>
          <p:nvPr>
            <p:ph sz="half" idx="1"/>
          </p:nvPr>
        </p:nvSpPr>
        <p:spPr>
          <a:xfrm>
            <a:off x="838200" y="1825625"/>
            <a:ext cx="5181600" cy="4351338"/>
          </a:xfrm>
        </p:spPr>
        <p:txBody>
          <a:bodyPr>
            <a:normAutofit/>
          </a:bodyPr>
          <a:lstStyle/>
          <a:p>
            <a:r>
              <a:rPr lang="en-US" sz="2400" dirty="0"/>
              <a:t>Individual experiences or witnesses a situation involving harm or threat of harm</a:t>
            </a:r>
          </a:p>
          <a:p>
            <a:r>
              <a:rPr lang="en-US" sz="2400" dirty="0"/>
              <a:t>Easily startled</a:t>
            </a:r>
          </a:p>
          <a:p>
            <a:r>
              <a:rPr lang="en-US" sz="2400" dirty="0"/>
              <a:t>Avoidant</a:t>
            </a:r>
          </a:p>
          <a:p>
            <a:r>
              <a:rPr lang="en-US" sz="2400" dirty="0"/>
              <a:t>Recurrent nightmares or flashbacks</a:t>
            </a:r>
          </a:p>
          <a:p>
            <a:r>
              <a:rPr lang="en-US" sz="2400" dirty="0"/>
              <a:t>Irritable or angry mood</a:t>
            </a:r>
          </a:p>
        </p:txBody>
      </p:sp>
      <p:pic>
        <p:nvPicPr>
          <p:cNvPr id="6" name="Content Placeholder 5" descr="A picture containing animal&#10;&#10;Description generated with high confidence">
            <a:extLst>
              <a:ext uri="{FF2B5EF4-FFF2-40B4-BE49-F238E27FC236}">
                <a16:creationId xmlns:a16="http://schemas.microsoft.com/office/drawing/2014/main" id="{AF2D0333-E5BB-4A4A-A28B-70F61AD704E8}"/>
              </a:ext>
            </a:extLst>
          </p:cNvPr>
          <p:cNvPicPr>
            <a:picLocks noGrp="1" noChangeAspect="1"/>
          </p:cNvPicPr>
          <p:nvPr>
            <p:ph sz="half" idx="2"/>
          </p:nvPr>
        </p:nvPicPr>
        <p:blipFill>
          <a:blip r:embed="rId2"/>
          <a:stretch>
            <a:fillRect/>
          </a:stretch>
        </p:blipFill>
        <p:spPr>
          <a:xfrm>
            <a:off x="6096000" y="1825625"/>
            <a:ext cx="5041037" cy="3988618"/>
          </a:xfrm>
        </p:spPr>
      </p:pic>
    </p:spTree>
    <p:extLst>
      <p:ext uri="{BB962C8B-B14F-4D97-AF65-F5344CB8AC3E}">
        <p14:creationId xmlns:p14="http://schemas.microsoft.com/office/powerpoint/2010/main" val="3967002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D83EC-0EA9-4C8B-A2B1-C9C31E0B849A}"/>
              </a:ext>
            </a:extLst>
          </p:cNvPr>
          <p:cNvSpPr>
            <a:spLocks noGrp="1"/>
          </p:cNvSpPr>
          <p:nvPr>
            <p:ph type="title"/>
          </p:nvPr>
        </p:nvSpPr>
        <p:spPr>
          <a:xfrm>
            <a:off x="648929" y="159798"/>
            <a:ext cx="3651467" cy="1442621"/>
          </a:xfrm>
        </p:spPr>
        <p:txBody>
          <a:bodyPr vert="horz" lIns="91440" tIns="45720" rIns="91440" bIns="45720" rtlCol="0" anchor="ctr">
            <a:normAutofit/>
          </a:bodyPr>
          <a:lstStyle/>
          <a:p>
            <a:r>
              <a:rPr lang="en-US" sz="3200" dirty="0">
                <a:solidFill>
                  <a:srgbClr val="009EA1"/>
                </a:solidFill>
                <a:latin typeface="Montserrat" panose="020B0604020202020204" charset="0"/>
              </a:rPr>
              <a:t>Substance Use Disorders</a:t>
            </a:r>
          </a:p>
        </p:txBody>
      </p:sp>
      <p:sp>
        <p:nvSpPr>
          <p:cNvPr id="3" name="Content Placeholder 2">
            <a:extLst>
              <a:ext uri="{FF2B5EF4-FFF2-40B4-BE49-F238E27FC236}">
                <a16:creationId xmlns:a16="http://schemas.microsoft.com/office/drawing/2014/main" id="{7C6493B6-7A7F-40D5-A194-04036FEF6821}"/>
              </a:ext>
            </a:extLst>
          </p:cNvPr>
          <p:cNvSpPr>
            <a:spLocks noGrp="1"/>
          </p:cNvSpPr>
          <p:nvPr>
            <p:ph sz="half" idx="1"/>
          </p:nvPr>
        </p:nvSpPr>
        <p:spPr>
          <a:xfrm>
            <a:off x="648930" y="1495888"/>
            <a:ext cx="3727761" cy="4727932"/>
          </a:xfrm>
        </p:spPr>
        <p:txBody>
          <a:bodyPr vert="horz" lIns="91440" tIns="45720" rIns="91440" bIns="45720" rtlCol="0">
            <a:normAutofit/>
          </a:bodyPr>
          <a:lstStyle/>
          <a:p>
            <a:r>
              <a:rPr lang="en-US" sz="1800" dirty="0">
                <a:solidFill>
                  <a:srgbClr val="009EA1"/>
                </a:solidFill>
                <a:latin typeface="Open Sans" panose="020B0604020202020204" charset="0"/>
                <a:ea typeface="Open Sans" panose="020B0604020202020204" charset="0"/>
                <a:cs typeface="Open Sans" panose="020B0604020202020204" charset="0"/>
              </a:rPr>
              <a:t>1 in 12 US adults have a substance use disorder</a:t>
            </a:r>
          </a:p>
          <a:p>
            <a:r>
              <a:rPr lang="en-US" sz="1800" dirty="0">
                <a:solidFill>
                  <a:srgbClr val="009EA1"/>
                </a:solidFill>
                <a:latin typeface="Open Sans" panose="020B0604020202020204" charset="0"/>
                <a:ea typeface="Open Sans" panose="020B0604020202020204" charset="0"/>
                <a:cs typeface="Open Sans" panose="020B0604020202020204" charset="0"/>
              </a:rPr>
              <a:t>Addiction - chronic brain disease that leads to compulsive substance use despite harmful consequences</a:t>
            </a:r>
          </a:p>
          <a:p>
            <a:r>
              <a:rPr lang="en-US" sz="1800" dirty="0">
                <a:solidFill>
                  <a:srgbClr val="009EA1"/>
                </a:solidFill>
                <a:latin typeface="Open Sans" panose="020B0604020202020204" charset="0"/>
                <a:ea typeface="Open Sans" panose="020B0604020202020204" charset="0"/>
                <a:cs typeface="Open Sans" panose="020B0604020202020204" charset="0"/>
              </a:rPr>
              <a:t>Drugs of abuse – tobacco, alcohol, cocaine, marijuana, prescription drugs including opiate pain medications and benzos</a:t>
            </a:r>
          </a:p>
          <a:p>
            <a:r>
              <a:rPr lang="en-US" sz="1800" dirty="0">
                <a:solidFill>
                  <a:srgbClr val="009EA1"/>
                </a:solidFill>
                <a:latin typeface="Open Sans" panose="020B0604020202020204" charset="0"/>
                <a:ea typeface="Open Sans" panose="020B0604020202020204" charset="0"/>
                <a:cs typeface="Open Sans" panose="020B0604020202020204" charset="0"/>
              </a:rPr>
              <a:t>Opioid epidemic</a:t>
            </a:r>
          </a:p>
          <a:p>
            <a:endParaRPr lang="en-US" sz="1800" dirty="0">
              <a:solidFill>
                <a:schemeClr val="tx1"/>
              </a:solidFill>
              <a:latin typeface="+mn-lt"/>
              <a:ea typeface="+mn-ea"/>
              <a:cs typeface="+mn-cs"/>
            </a:endParaRPr>
          </a:p>
        </p:txBody>
      </p:sp>
      <p:pic>
        <p:nvPicPr>
          <p:cNvPr id="6" name="Content Placeholder 5" descr="A picture containing food, indoor, table, wall&#10;&#10;Description generated with very high confidence">
            <a:extLst>
              <a:ext uri="{FF2B5EF4-FFF2-40B4-BE49-F238E27FC236}">
                <a16:creationId xmlns:a16="http://schemas.microsoft.com/office/drawing/2014/main" id="{F2CA754E-AB0A-4C39-847B-DEC5DE56B6D5}"/>
              </a:ext>
            </a:extLst>
          </p:cNvPr>
          <p:cNvPicPr>
            <a:picLocks noGrp="1" noChangeAspect="1"/>
          </p:cNvPicPr>
          <p:nvPr>
            <p:ph sz="half" idx="2"/>
          </p:nvPr>
        </p:nvPicPr>
        <p:blipFill rotWithShape="1">
          <a:blip r:embed="rId2"/>
          <a:srcRect l="21919" r="9248"/>
          <a:stretch/>
        </p:blipFill>
        <p:spPr>
          <a:xfrm>
            <a:off x="4639056" y="10"/>
            <a:ext cx="7552944" cy="6857990"/>
          </a:xfrm>
          <a:prstGeom prst="rect">
            <a:avLst/>
          </a:prstGeom>
          <a:effectLst/>
        </p:spPr>
      </p:pic>
    </p:spTree>
    <p:extLst>
      <p:ext uri="{BB962C8B-B14F-4D97-AF65-F5344CB8AC3E}">
        <p14:creationId xmlns:p14="http://schemas.microsoft.com/office/powerpoint/2010/main" val="2990187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911C5-F57C-4799-BD55-05C0E40FE1AE}"/>
              </a:ext>
            </a:extLst>
          </p:cNvPr>
          <p:cNvSpPr>
            <a:spLocks noGrp="1"/>
          </p:cNvSpPr>
          <p:nvPr>
            <p:ph type="title"/>
          </p:nvPr>
        </p:nvSpPr>
        <p:spPr/>
        <p:txBody>
          <a:bodyPr/>
          <a:lstStyle/>
          <a:p>
            <a:r>
              <a:rPr lang="en-US" dirty="0"/>
              <a:t>Childhood Psychiatric Disorders</a:t>
            </a:r>
          </a:p>
        </p:txBody>
      </p:sp>
      <p:sp>
        <p:nvSpPr>
          <p:cNvPr id="3" name="Content Placeholder 2">
            <a:extLst>
              <a:ext uri="{FF2B5EF4-FFF2-40B4-BE49-F238E27FC236}">
                <a16:creationId xmlns:a16="http://schemas.microsoft.com/office/drawing/2014/main" id="{8263E6CA-89CF-44D2-B099-294A025B8668}"/>
              </a:ext>
            </a:extLst>
          </p:cNvPr>
          <p:cNvSpPr>
            <a:spLocks noGrp="1"/>
          </p:cNvSpPr>
          <p:nvPr>
            <p:ph sz="half" idx="1"/>
          </p:nvPr>
        </p:nvSpPr>
        <p:spPr/>
        <p:txBody>
          <a:bodyPr/>
          <a:lstStyle/>
          <a:p>
            <a:r>
              <a:rPr lang="en-US" dirty="0"/>
              <a:t>Autism </a:t>
            </a:r>
          </a:p>
          <a:p>
            <a:r>
              <a:rPr lang="en-US" dirty="0"/>
              <a:t>Intellectual disabilities</a:t>
            </a:r>
          </a:p>
          <a:p>
            <a:r>
              <a:rPr lang="en-US" dirty="0"/>
              <a:t>ADHD</a:t>
            </a:r>
          </a:p>
          <a:p>
            <a:r>
              <a:rPr lang="en-US" dirty="0"/>
              <a:t>Oppositional Defiant Disorder</a:t>
            </a:r>
          </a:p>
          <a:p>
            <a:r>
              <a:rPr lang="en-US" dirty="0"/>
              <a:t>Learning disabilities</a:t>
            </a:r>
          </a:p>
        </p:txBody>
      </p:sp>
      <p:pic>
        <p:nvPicPr>
          <p:cNvPr id="6" name="Content Placeholder 5" descr="A close up of a toy&#10;&#10;Description generated with high confidence">
            <a:extLst>
              <a:ext uri="{FF2B5EF4-FFF2-40B4-BE49-F238E27FC236}">
                <a16:creationId xmlns:a16="http://schemas.microsoft.com/office/drawing/2014/main" id="{4150D9DC-0139-4560-BBC8-E1E43BCF3655}"/>
              </a:ext>
            </a:extLst>
          </p:cNvPr>
          <p:cNvPicPr>
            <a:picLocks noGrp="1" noChangeAspect="1"/>
          </p:cNvPicPr>
          <p:nvPr>
            <p:ph sz="half" idx="2"/>
          </p:nvPr>
        </p:nvPicPr>
        <p:blipFill>
          <a:blip r:embed="rId2"/>
          <a:stretch>
            <a:fillRect/>
          </a:stretch>
        </p:blipFill>
        <p:spPr>
          <a:xfrm>
            <a:off x="5173463" y="1690688"/>
            <a:ext cx="5181600" cy="3667326"/>
          </a:xfrm>
        </p:spPr>
      </p:pic>
    </p:spTree>
    <p:extLst>
      <p:ext uri="{BB962C8B-B14F-4D97-AF65-F5344CB8AC3E}">
        <p14:creationId xmlns:p14="http://schemas.microsoft.com/office/powerpoint/2010/main" val="13494326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252E5-27F0-492D-9341-D4F7F289EA2D}"/>
              </a:ext>
            </a:extLst>
          </p:cNvPr>
          <p:cNvSpPr>
            <a:spLocks noGrp="1"/>
          </p:cNvSpPr>
          <p:nvPr>
            <p:ph type="title"/>
          </p:nvPr>
        </p:nvSpPr>
        <p:spPr>
          <a:xfrm>
            <a:off x="655320" y="1207363"/>
            <a:ext cx="5120114" cy="1140780"/>
          </a:xfrm>
        </p:spPr>
        <p:txBody>
          <a:bodyPr vert="horz" lIns="91440" tIns="45720" rIns="91440" bIns="45720" rtlCol="0" anchor="ctr">
            <a:normAutofit/>
          </a:bodyPr>
          <a:lstStyle/>
          <a:p>
            <a:r>
              <a:rPr lang="en-US" sz="4400" dirty="0">
                <a:solidFill>
                  <a:srgbClr val="009EA1"/>
                </a:solidFill>
                <a:latin typeface="Montserrat" panose="020B0604020202020204" charset="0"/>
              </a:rPr>
              <a:t>Suicide</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88D44AD-4076-4E29-9541-ACF7752CFAF1}"/>
              </a:ext>
            </a:extLst>
          </p:cNvPr>
          <p:cNvSpPr>
            <a:spLocks noGrp="1"/>
          </p:cNvSpPr>
          <p:nvPr>
            <p:ph sz="half" idx="1"/>
          </p:nvPr>
        </p:nvSpPr>
        <p:spPr>
          <a:xfrm>
            <a:off x="655321" y="2575034"/>
            <a:ext cx="5120113" cy="3462228"/>
          </a:xfrm>
        </p:spPr>
        <p:txBody>
          <a:bodyPr vert="horz" lIns="91440" tIns="45720" rIns="91440" bIns="45720" rtlCol="0">
            <a:normAutofit lnSpcReduction="10000"/>
          </a:bodyPr>
          <a:lstStyle/>
          <a:p>
            <a:r>
              <a:rPr lang="en-US" sz="2000" dirty="0">
                <a:solidFill>
                  <a:srgbClr val="009EA1"/>
                </a:solidFill>
                <a:latin typeface="Open Sans" panose="020B0604020202020204" charset="0"/>
                <a:ea typeface="Open Sans" panose="020B0604020202020204" charset="0"/>
                <a:cs typeface="Open Sans" panose="020B0604020202020204" charset="0"/>
              </a:rPr>
              <a:t>10</a:t>
            </a:r>
            <a:r>
              <a:rPr lang="en-US" sz="2000" baseline="30000" dirty="0">
                <a:solidFill>
                  <a:srgbClr val="009EA1"/>
                </a:solidFill>
                <a:latin typeface="Open Sans" panose="020B0604020202020204" charset="0"/>
                <a:ea typeface="Open Sans" panose="020B0604020202020204" charset="0"/>
                <a:cs typeface="Open Sans" panose="020B0604020202020204" charset="0"/>
              </a:rPr>
              <a:t>th</a:t>
            </a:r>
            <a:r>
              <a:rPr lang="en-US" sz="2000" dirty="0">
                <a:solidFill>
                  <a:srgbClr val="009EA1"/>
                </a:solidFill>
                <a:latin typeface="Open Sans" panose="020B0604020202020204" charset="0"/>
                <a:ea typeface="Open Sans" panose="020B0604020202020204" charset="0"/>
                <a:cs typeface="Open Sans" panose="020B0604020202020204" charset="0"/>
              </a:rPr>
              <a:t> leading cause of death in the United States</a:t>
            </a:r>
          </a:p>
          <a:p>
            <a:pPr lvl="0"/>
            <a:r>
              <a:rPr lang="en-US" sz="2000" dirty="0">
                <a:solidFill>
                  <a:srgbClr val="009EA1"/>
                </a:solidFill>
                <a:latin typeface="Open Sans" panose="020B0604020202020204" charset="0"/>
                <a:ea typeface="Open Sans" panose="020B0604020202020204" charset="0"/>
                <a:cs typeface="Open Sans" panose="020B0604020202020204" charset="0"/>
              </a:rPr>
              <a:t>In 2016, over 45,000 died by suicide – this is 1 death every 12 minutes!</a:t>
            </a:r>
          </a:p>
          <a:p>
            <a:pPr lvl="0"/>
            <a:r>
              <a:rPr lang="en-US" sz="2000" dirty="0">
                <a:solidFill>
                  <a:srgbClr val="009EA1"/>
                </a:solidFill>
                <a:latin typeface="Open Sans" panose="020B0604020202020204" charset="0"/>
                <a:ea typeface="Open Sans" panose="020B0604020202020204" charset="0"/>
                <a:cs typeface="Open Sans" panose="020B0604020202020204" charset="0"/>
              </a:rPr>
              <a:t>Firearms account for 51% of completed suicides</a:t>
            </a:r>
          </a:p>
          <a:p>
            <a:pPr lvl="0"/>
            <a:r>
              <a:rPr lang="en-US" sz="2000" dirty="0">
                <a:solidFill>
                  <a:srgbClr val="009EA1"/>
                </a:solidFill>
                <a:latin typeface="Open Sans" panose="020B0604020202020204" charset="0"/>
                <a:ea typeface="Open Sans" panose="020B0604020202020204" charset="0"/>
                <a:cs typeface="Open Sans" panose="020B0604020202020204" charset="0"/>
              </a:rPr>
              <a:t>Rates of suicide among African American  males have doubled over the last 20 years</a:t>
            </a:r>
          </a:p>
          <a:p>
            <a:pPr lvl="0"/>
            <a:r>
              <a:rPr lang="en-US" sz="2000" dirty="0">
                <a:solidFill>
                  <a:srgbClr val="009EA1"/>
                </a:solidFill>
                <a:latin typeface="Open Sans" panose="020B0604020202020204" charset="0"/>
                <a:ea typeface="Open Sans" panose="020B0604020202020204" charset="0"/>
                <a:cs typeface="Open Sans" panose="020B0604020202020204" charset="0"/>
              </a:rPr>
              <a:t>National Suicide Prevention Lifeline</a:t>
            </a:r>
          </a:p>
          <a:p>
            <a:pPr lvl="0"/>
            <a:r>
              <a:rPr lang="en-US" sz="2000" dirty="0">
                <a:solidFill>
                  <a:srgbClr val="009EA1"/>
                </a:solidFill>
                <a:latin typeface="Open Sans" panose="020B0604020202020204" charset="0"/>
                <a:ea typeface="Open Sans" panose="020B0604020202020204" charset="0"/>
                <a:cs typeface="Open Sans" panose="020B0604020202020204" charset="0"/>
              </a:rPr>
              <a:t>1-800-273-TALK (8255)</a:t>
            </a:r>
          </a:p>
          <a:p>
            <a:endParaRPr lang="en-US" sz="1800" dirty="0">
              <a:solidFill>
                <a:schemeClr val="tx1"/>
              </a:solidFill>
              <a:latin typeface="+mn-lt"/>
              <a:ea typeface="+mn-ea"/>
              <a:cs typeface="+mn-cs"/>
            </a:endParaRPr>
          </a:p>
          <a:p>
            <a:endParaRPr lang="en-US" sz="1800" dirty="0">
              <a:solidFill>
                <a:schemeClr val="tx1"/>
              </a:solidFill>
              <a:latin typeface="+mn-lt"/>
              <a:ea typeface="+mn-ea"/>
              <a:cs typeface="+mn-cs"/>
            </a:endParaRPr>
          </a:p>
        </p:txBody>
      </p:sp>
      <p:pic>
        <p:nvPicPr>
          <p:cNvPr id="6" name="Content Placeholder 5" descr="A picture containing ground, person, indoor, sitting&#10;&#10;Description generated with very high confidence">
            <a:extLst>
              <a:ext uri="{FF2B5EF4-FFF2-40B4-BE49-F238E27FC236}">
                <a16:creationId xmlns:a16="http://schemas.microsoft.com/office/drawing/2014/main" id="{1F747DDB-1FF5-462A-9889-E6F777B7089B}"/>
              </a:ext>
            </a:extLst>
          </p:cNvPr>
          <p:cNvPicPr>
            <a:picLocks noGrp="1" noChangeAspect="1"/>
          </p:cNvPicPr>
          <p:nvPr>
            <p:ph sz="half" idx="2"/>
          </p:nvPr>
        </p:nvPicPr>
        <p:blipFill rotWithShape="1">
          <a:blip r:embed="rId2"/>
          <a:srcRect l="29439" r="9114"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2703133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BF8762F-B420-4FBD-A4FB-05DAB27D56C8}"/>
              </a:ext>
            </a:extLst>
          </p:cNvPr>
          <p:cNvSpPr>
            <a:spLocks noGrp="1"/>
          </p:cNvSpPr>
          <p:nvPr>
            <p:ph type="title"/>
          </p:nvPr>
        </p:nvSpPr>
        <p:spPr/>
        <p:txBody>
          <a:bodyPr/>
          <a:lstStyle/>
          <a:p>
            <a:r>
              <a:rPr lang="en-US" dirty="0"/>
              <a:t>Risk Factors for Suicide</a:t>
            </a:r>
          </a:p>
        </p:txBody>
      </p:sp>
      <p:sp>
        <p:nvSpPr>
          <p:cNvPr id="6" name="Content Placeholder 5">
            <a:extLst>
              <a:ext uri="{FF2B5EF4-FFF2-40B4-BE49-F238E27FC236}">
                <a16:creationId xmlns:a16="http://schemas.microsoft.com/office/drawing/2014/main" id="{6F0BC17B-CFD4-4D1A-ADEC-B57CF626D5D7}"/>
              </a:ext>
            </a:extLst>
          </p:cNvPr>
          <p:cNvSpPr>
            <a:spLocks noGrp="1"/>
          </p:cNvSpPr>
          <p:nvPr>
            <p:ph idx="1"/>
          </p:nvPr>
        </p:nvSpPr>
        <p:spPr/>
        <p:txBody>
          <a:bodyPr/>
          <a:lstStyle/>
          <a:p>
            <a:r>
              <a:rPr lang="en-US" dirty="0"/>
              <a:t>Previous suicide attempts</a:t>
            </a:r>
          </a:p>
          <a:p>
            <a:r>
              <a:rPr lang="en-US" dirty="0"/>
              <a:t>Family history of suicide</a:t>
            </a:r>
          </a:p>
          <a:p>
            <a:r>
              <a:rPr lang="en-US" dirty="0"/>
              <a:t>Access to firearms</a:t>
            </a:r>
          </a:p>
          <a:p>
            <a:r>
              <a:rPr lang="en-US" dirty="0"/>
              <a:t>History of trauma or abuse</a:t>
            </a:r>
          </a:p>
          <a:p>
            <a:r>
              <a:rPr lang="en-US" dirty="0"/>
              <a:t>Medical illness</a:t>
            </a:r>
          </a:p>
          <a:p>
            <a:r>
              <a:rPr lang="en-US" dirty="0"/>
              <a:t>Stressors – death of a loved one, breakup of a relationship, legal troubles, financial difficulties</a:t>
            </a:r>
          </a:p>
        </p:txBody>
      </p:sp>
    </p:spTree>
    <p:extLst>
      <p:ext uri="{BB962C8B-B14F-4D97-AF65-F5344CB8AC3E}">
        <p14:creationId xmlns:p14="http://schemas.microsoft.com/office/powerpoint/2010/main" val="26909554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53492-6DC1-4301-B385-0E220629D95F}"/>
              </a:ext>
            </a:extLst>
          </p:cNvPr>
          <p:cNvSpPr>
            <a:spLocks noGrp="1"/>
          </p:cNvSpPr>
          <p:nvPr>
            <p:ph type="title"/>
          </p:nvPr>
        </p:nvSpPr>
        <p:spPr/>
        <p:txBody>
          <a:bodyPr/>
          <a:lstStyle/>
          <a:p>
            <a:r>
              <a:rPr lang="en-US" dirty="0"/>
              <a:t>Diagnosis and Treatment</a:t>
            </a:r>
          </a:p>
        </p:txBody>
      </p:sp>
      <p:sp>
        <p:nvSpPr>
          <p:cNvPr id="3" name="Content Placeholder 2">
            <a:extLst>
              <a:ext uri="{FF2B5EF4-FFF2-40B4-BE49-F238E27FC236}">
                <a16:creationId xmlns:a16="http://schemas.microsoft.com/office/drawing/2014/main" id="{ACE64201-FFE1-4A14-95D7-CDA498FE0650}"/>
              </a:ext>
            </a:extLst>
          </p:cNvPr>
          <p:cNvSpPr>
            <a:spLocks noGrp="1"/>
          </p:cNvSpPr>
          <p:nvPr>
            <p:ph idx="1"/>
          </p:nvPr>
        </p:nvSpPr>
        <p:spPr/>
        <p:txBody>
          <a:bodyPr>
            <a:normAutofit fontScale="92500"/>
          </a:bodyPr>
          <a:lstStyle/>
          <a:p>
            <a:r>
              <a:rPr lang="en-US" dirty="0"/>
              <a:t>There are no blood tests or imaging studies that can specifically diagnose mental illness</a:t>
            </a:r>
          </a:p>
          <a:p>
            <a:r>
              <a:rPr lang="en-US" dirty="0"/>
              <a:t>Comprehensive evaluation includes</a:t>
            </a:r>
          </a:p>
          <a:p>
            <a:pPr lvl="1"/>
            <a:r>
              <a:rPr lang="en-US" dirty="0"/>
              <a:t>Clinical history</a:t>
            </a:r>
          </a:p>
          <a:p>
            <a:pPr lvl="1"/>
            <a:r>
              <a:rPr lang="en-US" dirty="0"/>
              <a:t>Review of past medical records </a:t>
            </a:r>
          </a:p>
          <a:p>
            <a:pPr lvl="1"/>
            <a:r>
              <a:rPr lang="en-US" dirty="0"/>
              <a:t>Corroborating information from significant others/family members</a:t>
            </a:r>
          </a:p>
          <a:p>
            <a:pPr lvl="1"/>
            <a:r>
              <a:rPr lang="en-US" dirty="0"/>
              <a:t>Blood work, imaging, neurological tests</a:t>
            </a:r>
          </a:p>
          <a:p>
            <a:r>
              <a:rPr lang="en-US" dirty="0"/>
              <a:t>Treatment options</a:t>
            </a:r>
          </a:p>
          <a:p>
            <a:pPr lvl="1"/>
            <a:r>
              <a:rPr lang="en-US" dirty="0"/>
              <a:t>Psychotherapy</a:t>
            </a:r>
          </a:p>
          <a:p>
            <a:pPr lvl="1"/>
            <a:r>
              <a:rPr lang="en-US" dirty="0"/>
              <a:t>Psychotropic medications</a:t>
            </a:r>
          </a:p>
          <a:p>
            <a:pPr lvl="1"/>
            <a:r>
              <a:rPr lang="en-US" dirty="0"/>
              <a:t>Specialized treatments such as ECT , Transcranial magnetic stimulation</a:t>
            </a:r>
          </a:p>
        </p:txBody>
      </p:sp>
    </p:spTree>
    <p:extLst>
      <p:ext uri="{BB962C8B-B14F-4D97-AF65-F5344CB8AC3E}">
        <p14:creationId xmlns:p14="http://schemas.microsoft.com/office/powerpoint/2010/main" val="3622121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2F149-B7A7-4109-96C3-D93E8BAD842F}"/>
              </a:ext>
            </a:extLst>
          </p:cNvPr>
          <p:cNvSpPr>
            <a:spLocks noGrp="1"/>
          </p:cNvSpPr>
          <p:nvPr>
            <p:ph type="title"/>
          </p:nvPr>
        </p:nvSpPr>
        <p:spPr/>
        <p:txBody>
          <a:bodyPr/>
          <a:lstStyle/>
          <a:p>
            <a:r>
              <a:rPr lang="en-US" dirty="0"/>
              <a:t>Who Delivers Mental Health Care</a:t>
            </a:r>
          </a:p>
        </p:txBody>
      </p:sp>
      <p:sp>
        <p:nvSpPr>
          <p:cNvPr id="3" name="Content Placeholder 2">
            <a:extLst>
              <a:ext uri="{FF2B5EF4-FFF2-40B4-BE49-F238E27FC236}">
                <a16:creationId xmlns:a16="http://schemas.microsoft.com/office/drawing/2014/main" id="{FE1CD616-DDCD-4210-A4F5-574DBD8CD583}"/>
              </a:ext>
            </a:extLst>
          </p:cNvPr>
          <p:cNvSpPr>
            <a:spLocks noGrp="1"/>
          </p:cNvSpPr>
          <p:nvPr>
            <p:ph idx="1"/>
          </p:nvPr>
        </p:nvSpPr>
        <p:spPr/>
        <p:txBody>
          <a:bodyPr/>
          <a:lstStyle/>
          <a:p>
            <a:r>
              <a:rPr lang="en-US" dirty="0"/>
              <a:t>Primary Care Physician </a:t>
            </a:r>
          </a:p>
          <a:p>
            <a:r>
              <a:rPr lang="en-US" dirty="0"/>
              <a:t>Specialty physician – Psychiatrist</a:t>
            </a:r>
          </a:p>
          <a:p>
            <a:pPr lvl="1"/>
            <a:r>
              <a:rPr lang="en-US" dirty="0"/>
              <a:t>Psychiatrist vs. Psychologist</a:t>
            </a:r>
          </a:p>
          <a:p>
            <a:r>
              <a:rPr lang="en-US" dirty="0"/>
              <a:t>Therapists</a:t>
            </a:r>
          </a:p>
          <a:p>
            <a:r>
              <a:rPr lang="en-US" dirty="0"/>
              <a:t>Jails and prisons</a:t>
            </a:r>
          </a:p>
          <a:p>
            <a:r>
              <a:rPr lang="en-US" dirty="0"/>
              <a:t>Churches</a:t>
            </a:r>
          </a:p>
        </p:txBody>
      </p:sp>
    </p:spTree>
    <p:extLst>
      <p:ext uri="{BB962C8B-B14F-4D97-AF65-F5344CB8AC3E}">
        <p14:creationId xmlns:p14="http://schemas.microsoft.com/office/powerpoint/2010/main" val="3027267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n old photo of a person&#10;&#10;Description generated with very high confidence">
            <a:extLst>
              <a:ext uri="{FF2B5EF4-FFF2-40B4-BE49-F238E27FC236}">
                <a16:creationId xmlns:a16="http://schemas.microsoft.com/office/drawing/2014/main" id="{4888E9B8-910C-467D-9E76-EC55089938EB}"/>
              </a:ext>
            </a:extLst>
          </p:cNvPr>
          <p:cNvPicPr>
            <a:picLocks noGrp="1" noChangeAspect="1"/>
          </p:cNvPicPr>
          <p:nvPr>
            <p:ph idx="1"/>
          </p:nvPr>
        </p:nvPicPr>
        <p:blipFill rotWithShape="1">
          <a:blip r:embed="rId2"/>
          <a:srcRect l="3484" r="2737" b="-1"/>
          <a:stretch/>
        </p:blipFill>
        <p:spPr>
          <a:xfrm>
            <a:off x="20" y="10"/>
            <a:ext cx="12191980" cy="6857990"/>
          </a:xfrm>
          <a:prstGeom prst="rect">
            <a:avLst/>
          </a:prstGeom>
        </p:spPr>
      </p:pic>
    </p:spTree>
    <p:extLst>
      <p:ext uri="{BB962C8B-B14F-4D97-AF65-F5344CB8AC3E}">
        <p14:creationId xmlns:p14="http://schemas.microsoft.com/office/powerpoint/2010/main" val="12977875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CE22F-B500-41E7-BE37-A88741B2C204}"/>
              </a:ext>
            </a:extLst>
          </p:cNvPr>
          <p:cNvSpPr>
            <a:spLocks noGrp="1"/>
          </p:cNvSpPr>
          <p:nvPr>
            <p:ph type="title"/>
          </p:nvPr>
        </p:nvSpPr>
        <p:spPr/>
        <p:txBody>
          <a:bodyPr/>
          <a:lstStyle/>
          <a:p>
            <a:r>
              <a:rPr lang="en-US" dirty="0"/>
              <a:t>Treatment Options</a:t>
            </a:r>
          </a:p>
        </p:txBody>
      </p:sp>
      <p:sp>
        <p:nvSpPr>
          <p:cNvPr id="3" name="Content Placeholder 2">
            <a:extLst>
              <a:ext uri="{FF2B5EF4-FFF2-40B4-BE49-F238E27FC236}">
                <a16:creationId xmlns:a16="http://schemas.microsoft.com/office/drawing/2014/main" id="{E0E8718E-70A3-4B56-8D09-8972302FACE2}"/>
              </a:ext>
            </a:extLst>
          </p:cNvPr>
          <p:cNvSpPr>
            <a:spLocks noGrp="1"/>
          </p:cNvSpPr>
          <p:nvPr>
            <p:ph idx="1"/>
          </p:nvPr>
        </p:nvSpPr>
        <p:spPr/>
        <p:txBody>
          <a:bodyPr>
            <a:normAutofit/>
          </a:bodyPr>
          <a:lstStyle/>
          <a:p>
            <a:r>
              <a:rPr lang="en-US" dirty="0"/>
              <a:t>Self-Care</a:t>
            </a:r>
          </a:p>
          <a:p>
            <a:pPr lvl="1"/>
            <a:r>
              <a:rPr lang="en-US" dirty="0"/>
              <a:t>Exercise</a:t>
            </a:r>
          </a:p>
          <a:p>
            <a:pPr lvl="1"/>
            <a:r>
              <a:rPr lang="en-US" dirty="0"/>
              <a:t>Meditation, relaxation techniques, yoga</a:t>
            </a:r>
          </a:p>
          <a:p>
            <a:pPr lvl="1"/>
            <a:r>
              <a:rPr lang="en-US" dirty="0"/>
              <a:t>Support groups</a:t>
            </a:r>
          </a:p>
          <a:p>
            <a:pPr lvl="1"/>
            <a:r>
              <a:rPr lang="en-US" dirty="0"/>
              <a:t>Faith-based supports</a:t>
            </a:r>
          </a:p>
          <a:p>
            <a:r>
              <a:rPr lang="en-US" dirty="0"/>
              <a:t>Psychotherapy (talk therapy)</a:t>
            </a:r>
          </a:p>
          <a:p>
            <a:r>
              <a:rPr lang="en-US" dirty="0"/>
              <a:t>Psychiatric medications</a:t>
            </a:r>
          </a:p>
          <a:p>
            <a:pPr marL="457200" lvl="1" indent="0">
              <a:buNone/>
            </a:pPr>
            <a:endParaRPr lang="en-US" dirty="0"/>
          </a:p>
        </p:txBody>
      </p:sp>
    </p:spTree>
    <p:extLst>
      <p:ext uri="{BB962C8B-B14F-4D97-AF65-F5344CB8AC3E}">
        <p14:creationId xmlns:p14="http://schemas.microsoft.com/office/powerpoint/2010/main" val="17079105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EA9FD-9E76-46B5-85CA-B1490DEDBF60}"/>
              </a:ext>
            </a:extLst>
          </p:cNvPr>
          <p:cNvSpPr>
            <a:spLocks noGrp="1"/>
          </p:cNvSpPr>
          <p:nvPr>
            <p:ph type="title"/>
          </p:nvPr>
        </p:nvSpPr>
        <p:spPr/>
        <p:txBody>
          <a:bodyPr/>
          <a:lstStyle/>
          <a:p>
            <a:r>
              <a:rPr lang="en-US" dirty="0"/>
              <a:t>Psychiatric Medications</a:t>
            </a:r>
          </a:p>
        </p:txBody>
      </p:sp>
      <p:sp>
        <p:nvSpPr>
          <p:cNvPr id="3" name="Content Placeholder 2">
            <a:extLst>
              <a:ext uri="{FF2B5EF4-FFF2-40B4-BE49-F238E27FC236}">
                <a16:creationId xmlns:a16="http://schemas.microsoft.com/office/drawing/2014/main" id="{45397034-CEDF-4CC6-B851-177CFDD3578C}"/>
              </a:ext>
            </a:extLst>
          </p:cNvPr>
          <p:cNvSpPr>
            <a:spLocks noGrp="1"/>
          </p:cNvSpPr>
          <p:nvPr>
            <p:ph idx="1"/>
          </p:nvPr>
        </p:nvSpPr>
        <p:spPr/>
        <p:txBody>
          <a:bodyPr/>
          <a:lstStyle/>
          <a:p>
            <a:r>
              <a:rPr lang="en-US" dirty="0"/>
              <a:t>Antidepressants</a:t>
            </a:r>
          </a:p>
          <a:p>
            <a:r>
              <a:rPr lang="en-US" dirty="0"/>
              <a:t>Anxiolytics</a:t>
            </a:r>
          </a:p>
          <a:p>
            <a:r>
              <a:rPr lang="en-US" dirty="0"/>
              <a:t>Antipsychotics</a:t>
            </a:r>
          </a:p>
          <a:p>
            <a:r>
              <a:rPr lang="en-US" dirty="0"/>
              <a:t>Mood stabilizers</a:t>
            </a:r>
          </a:p>
          <a:p>
            <a:r>
              <a:rPr lang="en-US" dirty="0"/>
              <a:t>Stimulants</a:t>
            </a:r>
          </a:p>
        </p:txBody>
      </p:sp>
    </p:spTree>
    <p:extLst>
      <p:ext uri="{BB962C8B-B14F-4D97-AF65-F5344CB8AC3E}">
        <p14:creationId xmlns:p14="http://schemas.microsoft.com/office/powerpoint/2010/main" val="836892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70897-3C21-41E7-B1EC-636219DF5EC0}"/>
              </a:ext>
            </a:extLst>
          </p:cNvPr>
          <p:cNvSpPr>
            <a:spLocks noGrp="1"/>
          </p:cNvSpPr>
          <p:nvPr>
            <p:ph type="title"/>
          </p:nvPr>
        </p:nvSpPr>
        <p:spPr/>
        <p:txBody>
          <a:bodyPr/>
          <a:lstStyle/>
          <a:p>
            <a:r>
              <a:rPr lang="en-US" dirty="0"/>
              <a:t>The Counseling Conundrum</a:t>
            </a:r>
          </a:p>
        </p:txBody>
      </p:sp>
      <p:sp>
        <p:nvSpPr>
          <p:cNvPr id="3" name="Content Placeholder 2">
            <a:extLst>
              <a:ext uri="{FF2B5EF4-FFF2-40B4-BE49-F238E27FC236}">
                <a16:creationId xmlns:a16="http://schemas.microsoft.com/office/drawing/2014/main" id="{D6AA94C6-D7CB-4AF3-934B-651B99545770}"/>
              </a:ext>
            </a:extLst>
          </p:cNvPr>
          <p:cNvSpPr>
            <a:spLocks noGrp="1"/>
          </p:cNvSpPr>
          <p:nvPr>
            <p:ph idx="1"/>
          </p:nvPr>
        </p:nvSpPr>
        <p:spPr/>
        <p:txBody>
          <a:bodyPr>
            <a:normAutofit lnSpcReduction="10000"/>
          </a:bodyPr>
          <a:lstStyle/>
          <a:p>
            <a:r>
              <a:rPr lang="en-US" dirty="0"/>
              <a:t>Lay Counselors</a:t>
            </a:r>
          </a:p>
          <a:p>
            <a:r>
              <a:rPr lang="en-US" dirty="0"/>
              <a:t>Pastoral Counselors</a:t>
            </a:r>
          </a:p>
          <a:p>
            <a:r>
              <a:rPr lang="en-US" dirty="0"/>
              <a:t>Traditional counselors/therapists</a:t>
            </a:r>
          </a:p>
          <a:p>
            <a:pPr lvl="1"/>
            <a:r>
              <a:rPr lang="en-US" dirty="0"/>
              <a:t>Masters Level including LPC, MSW/LCSW, LMFT</a:t>
            </a:r>
          </a:p>
          <a:p>
            <a:pPr lvl="1"/>
            <a:r>
              <a:rPr lang="en-US" dirty="0"/>
              <a:t>Doctorate level including PhD, PsyD</a:t>
            </a:r>
          </a:p>
          <a:p>
            <a:r>
              <a:rPr lang="en-US" dirty="0"/>
              <a:t>Types of psychotherapy (talk therapy)</a:t>
            </a:r>
          </a:p>
          <a:p>
            <a:pPr lvl="1"/>
            <a:r>
              <a:rPr lang="en-US" dirty="0"/>
              <a:t>Cognitive behavioral therapy</a:t>
            </a:r>
          </a:p>
          <a:p>
            <a:pPr lvl="1"/>
            <a:r>
              <a:rPr lang="en-US" dirty="0"/>
              <a:t>Interpersonal therapy</a:t>
            </a:r>
          </a:p>
          <a:p>
            <a:pPr lvl="1"/>
            <a:r>
              <a:rPr lang="en-US" dirty="0"/>
              <a:t>Family therapy</a:t>
            </a:r>
          </a:p>
          <a:p>
            <a:pPr lvl="1"/>
            <a:r>
              <a:rPr lang="en-US" dirty="0"/>
              <a:t>Group therapy</a:t>
            </a:r>
          </a:p>
        </p:txBody>
      </p:sp>
    </p:spTree>
    <p:extLst>
      <p:ext uri="{BB962C8B-B14F-4D97-AF65-F5344CB8AC3E}">
        <p14:creationId xmlns:p14="http://schemas.microsoft.com/office/powerpoint/2010/main" val="28772480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A09B0-7CFE-4D4F-B71C-94FDAC69B68C}"/>
              </a:ext>
            </a:extLst>
          </p:cNvPr>
          <p:cNvSpPr>
            <a:spLocks noGrp="1"/>
          </p:cNvSpPr>
          <p:nvPr>
            <p:ph type="title"/>
          </p:nvPr>
        </p:nvSpPr>
        <p:spPr/>
        <p:txBody>
          <a:bodyPr/>
          <a:lstStyle/>
          <a:p>
            <a:r>
              <a:rPr lang="en-US" dirty="0"/>
              <a:t>Creating a welcoming environment</a:t>
            </a:r>
          </a:p>
        </p:txBody>
      </p:sp>
      <p:sp>
        <p:nvSpPr>
          <p:cNvPr id="3" name="Content Placeholder 2">
            <a:extLst>
              <a:ext uri="{FF2B5EF4-FFF2-40B4-BE49-F238E27FC236}">
                <a16:creationId xmlns:a16="http://schemas.microsoft.com/office/drawing/2014/main" id="{054CAB0A-4253-4EAE-AA36-D8C9DAB714C6}"/>
              </a:ext>
            </a:extLst>
          </p:cNvPr>
          <p:cNvSpPr>
            <a:spLocks noGrp="1"/>
          </p:cNvSpPr>
          <p:nvPr>
            <p:ph idx="1"/>
          </p:nvPr>
        </p:nvSpPr>
        <p:spPr/>
        <p:txBody>
          <a:bodyPr/>
          <a:lstStyle/>
          <a:p>
            <a:r>
              <a:rPr lang="en-US" dirty="0"/>
              <a:t>Continuous learning for all in ministry leadership</a:t>
            </a:r>
          </a:p>
          <a:p>
            <a:r>
              <a:rPr lang="en-US" dirty="0"/>
              <a:t>Actively address stigma</a:t>
            </a:r>
          </a:p>
          <a:p>
            <a:r>
              <a:rPr lang="en-US" dirty="0"/>
              <a:t>Include sermons that tackle mental illness</a:t>
            </a:r>
          </a:p>
          <a:p>
            <a:r>
              <a:rPr lang="en-US" dirty="0"/>
              <a:t>Host workshops for the faith community</a:t>
            </a:r>
          </a:p>
          <a:p>
            <a:r>
              <a:rPr lang="en-US" dirty="0"/>
              <a:t>Know the local mental health resources</a:t>
            </a:r>
          </a:p>
        </p:txBody>
      </p:sp>
    </p:spTree>
    <p:extLst>
      <p:ext uri="{BB962C8B-B14F-4D97-AF65-F5344CB8AC3E}">
        <p14:creationId xmlns:p14="http://schemas.microsoft.com/office/powerpoint/2010/main" val="17462858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13415-3AB4-432D-96AA-7FF93E4BA562}"/>
              </a:ext>
            </a:extLst>
          </p:cNvPr>
          <p:cNvSpPr>
            <a:spLocks noGrp="1"/>
          </p:cNvSpPr>
          <p:nvPr>
            <p:ph type="title"/>
          </p:nvPr>
        </p:nvSpPr>
        <p:spPr/>
        <p:txBody>
          <a:bodyPr/>
          <a:lstStyle/>
          <a:p>
            <a:r>
              <a:rPr lang="en-US" dirty="0"/>
              <a:t>Common Pitfalls</a:t>
            </a:r>
          </a:p>
        </p:txBody>
      </p:sp>
      <p:sp>
        <p:nvSpPr>
          <p:cNvPr id="3" name="Content Placeholder 2">
            <a:extLst>
              <a:ext uri="{FF2B5EF4-FFF2-40B4-BE49-F238E27FC236}">
                <a16:creationId xmlns:a16="http://schemas.microsoft.com/office/drawing/2014/main" id="{23452B34-42D7-49BF-890A-5A80D3E6732D}"/>
              </a:ext>
            </a:extLst>
          </p:cNvPr>
          <p:cNvSpPr>
            <a:spLocks noGrp="1"/>
          </p:cNvSpPr>
          <p:nvPr>
            <p:ph idx="1"/>
          </p:nvPr>
        </p:nvSpPr>
        <p:spPr/>
        <p:txBody>
          <a:bodyPr/>
          <a:lstStyle/>
          <a:p>
            <a:r>
              <a:rPr lang="en-US" dirty="0"/>
              <a:t>Discerning when the complaint is spiritual vs. psychological</a:t>
            </a:r>
          </a:p>
          <a:p>
            <a:r>
              <a:rPr lang="en-US" dirty="0"/>
              <a:t>Resistance - I’m NOT crazy!</a:t>
            </a:r>
          </a:p>
          <a:p>
            <a:r>
              <a:rPr lang="en-US" dirty="0"/>
              <a:t>Psychiatric emergencies – crisis intervention team </a:t>
            </a:r>
          </a:p>
          <a:p>
            <a:r>
              <a:rPr lang="en-US" dirty="0"/>
              <a:t>Legal concerns - clergy malpractice</a:t>
            </a:r>
          </a:p>
          <a:p>
            <a:pPr lvl="1"/>
            <a:r>
              <a:rPr lang="en-US" dirty="0"/>
              <a:t>Nally v. Grace Community Church of the Valley</a:t>
            </a:r>
          </a:p>
          <a:p>
            <a:pPr lvl="1"/>
            <a:r>
              <a:rPr lang="en-US" dirty="0"/>
              <a:t>Where does responsibility fall</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40043161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31242-F7A3-46B4-ADE7-BD7AD39D7AE5}"/>
              </a:ext>
            </a:extLst>
          </p:cNvPr>
          <p:cNvSpPr>
            <a:spLocks noGrp="1"/>
          </p:cNvSpPr>
          <p:nvPr>
            <p:ph type="title"/>
          </p:nvPr>
        </p:nvSpPr>
        <p:spPr/>
        <p:txBody>
          <a:bodyPr/>
          <a:lstStyle/>
          <a:p>
            <a:r>
              <a:rPr lang="en-US" dirty="0"/>
              <a:t>When to Refer</a:t>
            </a:r>
          </a:p>
        </p:txBody>
      </p:sp>
      <p:sp>
        <p:nvSpPr>
          <p:cNvPr id="3" name="Content Placeholder 2">
            <a:extLst>
              <a:ext uri="{FF2B5EF4-FFF2-40B4-BE49-F238E27FC236}">
                <a16:creationId xmlns:a16="http://schemas.microsoft.com/office/drawing/2014/main" id="{EB808753-B2C3-4891-AD65-BDFBA2118D6D}"/>
              </a:ext>
            </a:extLst>
          </p:cNvPr>
          <p:cNvSpPr>
            <a:spLocks noGrp="1"/>
          </p:cNvSpPr>
          <p:nvPr>
            <p:ph idx="1"/>
          </p:nvPr>
        </p:nvSpPr>
        <p:spPr/>
        <p:txBody>
          <a:bodyPr>
            <a:normAutofit fontScale="92500" lnSpcReduction="10000"/>
          </a:bodyPr>
          <a:lstStyle/>
          <a:p>
            <a:r>
              <a:rPr lang="en-US" dirty="0"/>
              <a:t>Contact 911</a:t>
            </a:r>
          </a:p>
          <a:p>
            <a:pPr lvl="1"/>
            <a:r>
              <a:rPr lang="en-US" dirty="0"/>
              <a:t>Imminent danger to oneself (suicide) or others (homicide)</a:t>
            </a:r>
          </a:p>
          <a:p>
            <a:pPr lvl="1"/>
            <a:r>
              <a:rPr lang="en-US" dirty="0"/>
              <a:t>Dangerously aggressive behavior</a:t>
            </a:r>
          </a:p>
          <a:p>
            <a:pPr lvl="1"/>
            <a:r>
              <a:rPr lang="en-US" dirty="0"/>
              <a:t>Inability to remain safe – access to weapons, self-injurious behavior, severe emotional distress, poorly controlled medical conditions</a:t>
            </a:r>
          </a:p>
          <a:p>
            <a:pPr lvl="1"/>
            <a:r>
              <a:rPr lang="en-US" dirty="0"/>
              <a:t>Abuse or neglect of a child</a:t>
            </a:r>
          </a:p>
          <a:p>
            <a:pPr lvl="1"/>
            <a:r>
              <a:rPr lang="en-US" dirty="0"/>
              <a:t>Psychosis</a:t>
            </a:r>
          </a:p>
          <a:p>
            <a:r>
              <a:rPr lang="en-US" dirty="0"/>
              <a:t>Refer to a mental health professional</a:t>
            </a:r>
          </a:p>
          <a:p>
            <a:pPr lvl="1"/>
            <a:r>
              <a:rPr lang="en-US" dirty="0"/>
              <a:t>Lack of improvement</a:t>
            </a:r>
          </a:p>
          <a:p>
            <a:pPr lvl="1"/>
            <a:r>
              <a:rPr lang="en-US" dirty="0"/>
              <a:t>Worsening symptoms</a:t>
            </a:r>
          </a:p>
          <a:p>
            <a:pPr lvl="1"/>
            <a:r>
              <a:rPr lang="en-US" dirty="0"/>
              <a:t>Decline in functioning – work, school, family life</a:t>
            </a:r>
          </a:p>
          <a:p>
            <a:pPr lvl="1"/>
            <a:r>
              <a:rPr lang="en-US" dirty="0"/>
              <a:t>Substance abuse/addiction</a:t>
            </a:r>
          </a:p>
          <a:p>
            <a:pPr marL="457200" lvl="1" indent="0">
              <a:buNone/>
            </a:pPr>
            <a:endParaRPr lang="en-US" dirty="0"/>
          </a:p>
          <a:p>
            <a:pPr lvl="1"/>
            <a:endParaRPr lang="en-US" dirty="0"/>
          </a:p>
        </p:txBody>
      </p:sp>
    </p:spTree>
    <p:extLst>
      <p:ext uri="{BB962C8B-B14F-4D97-AF65-F5344CB8AC3E}">
        <p14:creationId xmlns:p14="http://schemas.microsoft.com/office/powerpoint/2010/main" val="3054958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FD98A-5FC7-413F-8D43-4681EDF5FEE6}"/>
              </a:ext>
            </a:extLst>
          </p:cNvPr>
          <p:cNvSpPr>
            <a:spLocks noGrp="1"/>
          </p:cNvSpPr>
          <p:nvPr>
            <p:ph type="title"/>
          </p:nvPr>
        </p:nvSpPr>
        <p:spPr/>
        <p:txBody>
          <a:bodyPr/>
          <a:lstStyle/>
          <a:p>
            <a:r>
              <a:rPr lang="en-US" dirty="0"/>
              <a:t>No one is immune</a:t>
            </a:r>
          </a:p>
        </p:txBody>
      </p:sp>
      <p:pic>
        <p:nvPicPr>
          <p:cNvPr id="6" name="Content Placeholder 5" descr="A screenshot of a cell phone&#10;&#10;Description generated with very high confidence">
            <a:extLst>
              <a:ext uri="{FF2B5EF4-FFF2-40B4-BE49-F238E27FC236}">
                <a16:creationId xmlns:a16="http://schemas.microsoft.com/office/drawing/2014/main" id="{A44C2A50-7C16-4322-962E-FCF4697708AF}"/>
              </a:ext>
            </a:extLst>
          </p:cNvPr>
          <p:cNvPicPr>
            <a:picLocks noGrp="1" noChangeAspect="1"/>
          </p:cNvPicPr>
          <p:nvPr>
            <p:ph sz="half" idx="1"/>
          </p:nvPr>
        </p:nvPicPr>
        <p:blipFill>
          <a:blip r:embed="rId2"/>
          <a:stretch>
            <a:fillRect/>
          </a:stretch>
        </p:blipFill>
        <p:spPr>
          <a:xfrm>
            <a:off x="535142" y="1737431"/>
            <a:ext cx="5181600" cy="3890260"/>
          </a:xfrm>
        </p:spPr>
      </p:pic>
      <p:pic>
        <p:nvPicPr>
          <p:cNvPr id="8" name="Content Placeholder 7" descr="A group of people posing for a photo&#10;&#10;Description generated with very high confidence">
            <a:extLst>
              <a:ext uri="{FF2B5EF4-FFF2-40B4-BE49-F238E27FC236}">
                <a16:creationId xmlns:a16="http://schemas.microsoft.com/office/drawing/2014/main" id="{25C55909-47B8-475E-9867-6BF4D79EFC91}"/>
              </a:ext>
            </a:extLst>
          </p:cNvPr>
          <p:cNvPicPr>
            <a:picLocks noGrp="1" noChangeAspect="1"/>
          </p:cNvPicPr>
          <p:nvPr>
            <p:ph sz="half" idx="2"/>
          </p:nvPr>
        </p:nvPicPr>
        <p:blipFill>
          <a:blip r:embed="rId3"/>
          <a:stretch>
            <a:fillRect/>
          </a:stretch>
        </p:blipFill>
        <p:spPr>
          <a:xfrm>
            <a:off x="6096000" y="1737431"/>
            <a:ext cx="3834812" cy="4351338"/>
          </a:xfrm>
        </p:spPr>
      </p:pic>
    </p:spTree>
    <p:extLst>
      <p:ext uri="{BB962C8B-B14F-4D97-AF65-F5344CB8AC3E}">
        <p14:creationId xmlns:p14="http://schemas.microsoft.com/office/powerpoint/2010/main" val="29942236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60016-6722-4877-A28C-01A5B2932806}"/>
              </a:ext>
            </a:extLst>
          </p:cNvPr>
          <p:cNvSpPr>
            <a:spLocks noGrp="1"/>
          </p:cNvSpPr>
          <p:nvPr>
            <p:ph type="title"/>
          </p:nvPr>
        </p:nvSpPr>
        <p:spPr/>
        <p:txBody>
          <a:bodyPr/>
          <a:lstStyle/>
          <a:p>
            <a:r>
              <a:rPr lang="en-US" dirty="0"/>
              <a:t>No one is immune</a:t>
            </a:r>
          </a:p>
        </p:txBody>
      </p:sp>
      <p:pic>
        <p:nvPicPr>
          <p:cNvPr id="7" name="Content Placeholder 6" descr="A person standing in a room&#10;&#10;Description generated with very high confidence">
            <a:extLst>
              <a:ext uri="{FF2B5EF4-FFF2-40B4-BE49-F238E27FC236}">
                <a16:creationId xmlns:a16="http://schemas.microsoft.com/office/drawing/2014/main" id="{710C42DF-5F42-4CB0-9C0D-9339EF173BE8}"/>
              </a:ext>
            </a:extLst>
          </p:cNvPr>
          <p:cNvPicPr>
            <a:picLocks noGrp="1" noChangeAspect="1"/>
          </p:cNvPicPr>
          <p:nvPr>
            <p:ph sz="half" idx="1"/>
          </p:nvPr>
        </p:nvPicPr>
        <p:blipFill>
          <a:blip r:embed="rId2"/>
          <a:stretch>
            <a:fillRect/>
          </a:stretch>
        </p:blipFill>
        <p:spPr>
          <a:xfrm>
            <a:off x="1253331" y="1825625"/>
            <a:ext cx="4351338" cy="4351338"/>
          </a:xfrm>
        </p:spPr>
      </p:pic>
      <p:pic>
        <p:nvPicPr>
          <p:cNvPr id="9" name="Content Placeholder 8" descr="A person posing for the camera&#10;&#10;Description generated with very high confidence">
            <a:extLst>
              <a:ext uri="{FF2B5EF4-FFF2-40B4-BE49-F238E27FC236}">
                <a16:creationId xmlns:a16="http://schemas.microsoft.com/office/drawing/2014/main" id="{E8E65150-4D0D-41B7-8C5B-E18DA73FE6EA}"/>
              </a:ext>
            </a:extLst>
          </p:cNvPr>
          <p:cNvPicPr>
            <a:picLocks noGrp="1" noChangeAspect="1"/>
          </p:cNvPicPr>
          <p:nvPr>
            <p:ph sz="half" idx="2"/>
          </p:nvPr>
        </p:nvPicPr>
        <p:blipFill>
          <a:blip r:embed="rId3"/>
          <a:stretch>
            <a:fillRect/>
          </a:stretch>
        </p:blipFill>
        <p:spPr>
          <a:xfrm>
            <a:off x="6172199" y="1825625"/>
            <a:ext cx="5502897" cy="4351338"/>
          </a:xfrm>
        </p:spPr>
      </p:pic>
    </p:spTree>
    <p:extLst>
      <p:ext uri="{BB962C8B-B14F-4D97-AF65-F5344CB8AC3E}">
        <p14:creationId xmlns:p14="http://schemas.microsoft.com/office/powerpoint/2010/main" val="6535934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D450A3-A0BB-4E33-BF3A-2C4DB3020B7C}"/>
              </a:ext>
            </a:extLst>
          </p:cNvPr>
          <p:cNvSpPr>
            <a:spLocks noGrp="1"/>
          </p:cNvSpPr>
          <p:nvPr>
            <p:ph idx="4294967295"/>
          </p:nvPr>
        </p:nvSpPr>
        <p:spPr>
          <a:xfrm>
            <a:off x="1351722" y="2688536"/>
            <a:ext cx="9163878" cy="1470990"/>
          </a:xfrm>
        </p:spPr>
        <p:txBody>
          <a:bodyPr>
            <a:normAutofit/>
          </a:bodyPr>
          <a:lstStyle/>
          <a:p>
            <a:pPr marL="0" indent="0" algn="ctr">
              <a:buNone/>
            </a:pPr>
            <a:r>
              <a:rPr lang="en-US" sz="7200" dirty="0"/>
              <a:t>Pastors are hurting</a:t>
            </a:r>
          </a:p>
        </p:txBody>
      </p:sp>
    </p:spTree>
    <p:extLst>
      <p:ext uri="{BB962C8B-B14F-4D97-AF65-F5344CB8AC3E}">
        <p14:creationId xmlns:p14="http://schemas.microsoft.com/office/powerpoint/2010/main" val="12707024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2B335-BE92-47A3-9DD6-3DCD80AC4DB5}"/>
              </a:ext>
            </a:extLst>
          </p:cNvPr>
          <p:cNvSpPr>
            <a:spLocks noGrp="1"/>
          </p:cNvSpPr>
          <p:nvPr>
            <p:ph type="title"/>
          </p:nvPr>
        </p:nvSpPr>
        <p:spPr/>
        <p:txBody>
          <a:bodyPr/>
          <a:lstStyle/>
          <a:p>
            <a:r>
              <a:rPr lang="en-US" dirty="0"/>
              <a:t>2016 Ex Pastors Study</a:t>
            </a:r>
          </a:p>
        </p:txBody>
      </p:sp>
      <p:sp>
        <p:nvSpPr>
          <p:cNvPr id="3" name="Content Placeholder 2">
            <a:extLst>
              <a:ext uri="{FF2B5EF4-FFF2-40B4-BE49-F238E27FC236}">
                <a16:creationId xmlns:a16="http://schemas.microsoft.com/office/drawing/2014/main" id="{34D4C883-CC1B-4574-B26A-EA32B1C6FB6C}"/>
              </a:ext>
            </a:extLst>
          </p:cNvPr>
          <p:cNvSpPr>
            <a:spLocks noGrp="1"/>
          </p:cNvSpPr>
          <p:nvPr>
            <p:ph idx="1"/>
          </p:nvPr>
        </p:nvSpPr>
        <p:spPr/>
        <p:txBody>
          <a:bodyPr>
            <a:normAutofit lnSpcReduction="10000"/>
          </a:bodyPr>
          <a:lstStyle/>
          <a:p>
            <a:r>
              <a:rPr lang="en-US" dirty="0">
                <a:hlinkClick r:id="rId2"/>
              </a:rPr>
              <a:t>www.expastors.com/2016-expastors-pastor-survey/</a:t>
            </a:r>
            <a:endParaRPr lang="en-US" dirty="0"/>
          </a:p>
          <a:p>
            <a:r>
              <a:rPr lang="en-US" dirty="0"/>
              <a:t>64% feel overworked</a:t>
            </a:r>
          </a:p>
          <a:p>
            <a:r>
              <a:rPr lang="en-US" dirty="0"/>
              <a:t>86% feel unable to meet job demands at times</a:t>
            </a:r>
          </a:p>
          <a:p>
            <a:r>
              <a:rPr lang="en-US" dirty="0"/>
              <a:t>85% have considered leaving the ministry</a:t>
            </a:r>
          </a:p>
          <a:p>
            <a:r>
              <a:rPr lang="en-US" dirty="0"/>
              <a:t>39% fight depression</a:t>
            </a:r>
          </a:p>
          <a:p>
            <a:r>
              <a:rPr lang="en-US" dirty="0"/>
              <a:t>62% consider themselves lonely</a:t>
            </a:r>
          </a:p>
          <a:p>
            <a:r>
              <a:rPr lang="en-US" dirty="0"/>
              <a:t>65% wrestle with anxiety</a:t>
            </a:r>
          </a:p>
          <a:p>
            <a:r>
              <a:rPr lang="en-US" dirty="0"/>
              <a:t>17% take prescription medication for mental illness</a:t>
            </a:r>
          </a:p>
          <a:p>
            <a:r>
              <a:rPr lang="en-US" dirty="0"/>
              <a:t>71% have experienced burnout</a:t>
            </a:r>
          </a:p>
        </p:txBody>
      </p:sp>
    </p:spTree>
    <p:extLst>
      <p:ext uri="{BB962C8B-B14F-4D97-AF65-F5344CB8AC3E}">
        <p14:creationId xmlns:p14="http://schemas.microsoft.com/office/powerpoint/2010/main" val="1786551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9DAEF-A7D0-4556-99F0-317619EB9EEE}"/>
              </a:ext>
            </a:extLst>
          </p:cNvPr>
          <p:cNvSpPr>
            <a:spLocks noGrp="1"/>
          </p:cNvSpPr>
          <p:nvPr>
            <p:ph type="title"/>
          </p:nvPr>
        </p:nvSpPr>
        <p:spPr>
          <a:xfrm>
            <a:off x="838200" y="365125"/>
            <a:ext cx="8873691" cy="1325563"/>
          </a:xfrm>
        </p:spPr>
        <p:txBody>
          <a:bodyPr>
            <a:normAutofit/>
          </a:bodyPr>
          <a:lstStyle/>
          <a:p>
            <a:r>
              <a:rPr lang="en-US" sz="3400" dirty="0"/>
              <a:t>Dr. Samuel Cartwright &amp; Drapetomania</a:t>
            </a:r>
          </a:p>
        </p:txBody>
      </p:sp>
      <p:pic>
        <p:nvPicPr>
          <p:cNvPr id="5" name="Content Placeholder 4" descr="A close up of text on a black background&#10;&#10;Description generated with high confidence">
            <a:extLst>
              <a:ext uri="{FF2B5EF4-FFF2-40B4-BE49-F238E27FC236}">
                <a16:creationId xmlns:a16="http://schemas.microsoft.com/office/drawing/2014/main" id="{D1CC5C2A-9896-43F6-946A-909CEC1179F6}"/>
              </a:ext>
            </a:extLst>
          </p:cNvPr>
          <p:cNvPicPr>
            <a:picLocks noGrp="1" noChangeAspect="1"/>
          </p:cNvPicPr>
          <p:nvPr>
            <p:ph idx="1"/>
          </p:nvPr>
        </p:nvPicPr>
        <p:blipFill>
          <a:blip r:embed="rId2"/>
          <a:stretch>
            <a:fillRect/>
          </a:stretch>
        </p:blipFill>
        <p:spPr>
          <a:xfrm>
            <a:off x="1465647" y="1706547"/>
            <a:ext cx="2762250" cy="4248150"/>
          </a:xfrm>
        </p:spPr>
      </p:pic>
      <p:pic>
        <p:nvPicPr>
          <p:cNvPr id="7" name="Picture 6" descr="A screenshot of text&#10;&#10;Description generated with very high confidence">
            <a:extLst>
              <a:ext uri="{FF2B5EF4-FFF2-40B4-BE49-F238E27FC236}">
                <a16:creationId xmlns:a16="http://schemas.microsoft.com/office/drawing/2014/main" id="{2848E4A1-8B6C-4343-A873-5743506D784A}"/>
              </a:ext>
            </a:extLst>
          </p:cNvPr>
          <p:cNvPicPr>
            <a:picLocks noChangeAspect="1"/>
          </p:cNvPicPr>
          <p:nvPr/>
        </p:nvPicPr>
        <p:blipFill>
          <a:blip r:embed="rId3"/>
          <a:stretch>
            <a:fillRect/>
          </a:stretch>
        </p:blipFill>
        <p:spPr>
          <a:xfrm>
            <a:off x="4833891" y="1690688"/>
            <a:ext cx="4629705" cy="4195199"/>
          </a:xfrm>
          <a:prstGeom prst="rect">
            <a:avLst/>
          </a:prstGeom>
        </p:spPr>
      </p:pic>
    </p:spTree>
    <p:extLst>
      <p:ext uri="{BB962C8B-B14F-4D97-AF65-F5344CB8AC3E}">
        <p14:creationId xmlns:p14="http://schemas.microsoft.com/office/powerpoint/2010/main" val="21163664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1C8A1-D73C-46C4-A578-3A9EB0A55A86}"/>
              </a:ext>
            </a:extLst>
          </p:cNvPr>
          <p:cNvSpPr>
            <a:spLocks noGrp="1"/>
          </p:cNvSpPr>
          <p:nvPr>
            <p:ph type="title"/>
          </p:nvPr>
        </p:nvSpPr>
        <p:spPr/>
        <p:txBody>
          <a:bodyPr/>
          <a:lstStyle/>
          <a:p>
            <a:r>
              <a:rPr lang="en-US" dirty="0"/>
              <a:t>Schaffer Institute 2016</a:t>
            </a:r>
          </a:p>
        </p:txBody>
      </p:sp>
      <p:sp>
        <p:nvSpPr>
          <p:cNvPr id="3" name="Content Placeholder 2">
            <a:extLst>
              <a:ext uri="{FF2B5EF4-FFF2-40B4-BE49-F238E27FC236}">
                <a16:creationId xmlns:a16="http://schemas.microsoft.com/office/drawing/2014/main" id="{2E7F51B9-D4AF-4B77-B92B-B0E4D7ECA7F7}"/>
              </a:ext>
            </a:extLst>
          </p:cNvPr>
          <p:cNvSpPr>
            <a:spLocks noGrp="1"/>
          </p:cNvSpPr>
          <p:nvPr>
            <p:ph idx="1"/>
          </p:nvPr>
        </p:nvSpPr>
        <p:spPr/>
        <p:txBody>
          <a:bodyPr>
            <a:normAutofit fontScale="92500" lnSpcReduction="10000"/>
          </a:bodyPr>
          <a:lstStyle/>
          <a:p>
            <a:r>
              <a:rPr lang="en-US" dirty="0">
                <a:hlinkClick r:id="rId2"/>
              </a:rPr>
              <a:t>https://files.stablerack.com/webfiles/71795/pastorsstatWP2016.pdf</a:t>
            </a:r>
            <a:endParaRPr lang="en-US" dirty="0"/>
          </a:p>
          <a:p>
            <a:r>
              <a:rPr lang="en-US" dirty="0"/>
              <a:t>Much more positive survey results as a whole</a:t>
            </a:r>
          </a:p>
          <a:p>
            <a:r>
              <a:rPr lang="en-US" dirty="0"/>
              <a:t>Ministers surveyed identified as Evangelical or Reformed </a:t>
            </a:r>
          </a:p>
          <a:p>
            <a:r>
              <a:rPr lang="en-US" dirty="0"/>
              <a:t>90% feel honored to be a pastor</a:t>
            </a:r>
          </a:p>
          <a:p>
            <a:r>
              <a:rPr lang="en-US" dirty="0"/>
              <a:t>65% feel their family is in a “glass house” and fear they are not good enough to meet expectations</a:t>
            </a:r>
          </a:p>
          <a:p>
            <a:r>
              <a:rPr lang="en-US" dirty="0"/>
              <a:t>34% regularly battle discouragement</a:t>
            </a:r>
          </a:p>
          <a:p>
            <a:r>
              <a:rPr lang="en-US" dirty="0"/>
              <a:t>35% battle depression or fear of inadequacy</a:t>
            </a:r>
          </a:p>
          <a:p>
            <a:r>
              <a:rPr lang="en-US" dirty="0"/>
              <a:t>26% are overly fatigued</a:t>
            </a:r>
          </a:p>
        </p:txBody>
      </p:sp>
    </p:spTree>
    <p:extLst>
      <p:ext uri="{BB962C8B-B14F-4D97-AF65-F5344CB8AC3E}">
        <p14:creationId xmlns:p14="http://schemas.microsoft.com/office/powerpoint/2010/main" val="6927451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DDE4B-C4FA-46B8-B5BC-ED88910BA9D8}"/>
              </a:ext>
            </a:extLst>
          </p:cNvPr>
          <p:cNvSpPr>
            <a:spLocks noGrp="1"/>
          </p:cNvSpPr>
          <p:nvPr>
            <p:ph type="title"/>
          </p:nvPr>
        </p:nvSpPr>
        <p:spPr/>
        <p:txBody>
          <a:bodyPr/>
          <a:lstStyle/>
          <a:p>
            <a:r>
              <a:rPr lang="en-US" dirty="0"/>
              <a:t>Soul Shepherding</a:t>
            </a:r>
          </a:p>
        </p:txBody>
      </p:sp>
      <p:sp>
        <p:nvSpPr>
          <p:cNvPr id="3" name="Content Placeholder 2">
            <a:extLst>
              <a:ext uri="{FF2B5EF4-FFF2-40B4-BE49-F238E27FC236}">
                <a16:creationId xmlns:a16="http://schemas.microsoft.com/office/drawing/2014/main" id="{D821F67E-081B-480C-A509-AD9408F21099}"/>
              </a:ext>
            </a:extLst>
          </p:cNvPr>
          <p:cNvSpPr>
            <a:spLocks noGrp="1"/>
          </p:cNvSpPr>
          <p:nvPr>
            <p:ph idx="1"/>
          </p:nvPr>
        </p:nvSpPr>
        <p:spPr>
          <a:xfrm>
            <a:off x="838200" y="1825625"/>
            <a:ext cx="10515600" cy="4351338"/>
          </a:xfrm>
        </p:spPr>
        <p:txBody>
          <a:bodyPr>
            <a:normAutofit lnSpcReduction="10000"/>
          </a:bodyPr>
          <a:lstStyle/>
          <a:p>
            <a:r>
              <a:rPr lang="en-US" dirty="0">
                <a:hlinkClick r:id="rId2"/>
              </a:rPr>
              <a:t>http://www.soulshepherding.org/pastors-under-stress/</a:t>
            </a:r>
            <a:endParaRPr lang="en-US" dirty="0"/>
          </a:p>
          <a:p>
            <a:r>
              <a:rPr lang="en-US" dirty="0"/>
              <a:t>75% of pastors “extremely” or “highly” stressed</a:t>
            </a:r>
          </a:p>
          <a:p>
            <a:r>
              <a:rPr lang="en-US" dirty="0"/>
              <a:t>90% feel fatigued and worn out every week</a:t>
            </a:r>
          </a:p>
          <a:p>
            <a:r>
              <a:rPr lang="en-US" dirty="0"/>
              <a:t>91% have experienced burnout in ministry</a:t>
            </a:r>
          </a:p>
          <a:p>
            <a:r>
              <a:rPr lang="en-US" dirty="0"/>
              <a:t>70% fight depression</a:t>
            </a:r>
          </a:p>
          <a:p>
            <a:r>
              <a:rPr lang="en-US" dirty="0"/>
              <a:t>77% believe they do not have a good marriage</a:t>
            </a:r>
          </a:p>
          <a:p>
            <a:r>
              <a:rPr lang="en-US" dirty="0"/>
              <a:t>50% feel so discouraged they would leave ministry if they could find another job</a:t>
            </a:r>
          </a:p>
          <a:p>
            <a:r>
              <a:rPr lang="en-US" dirty="0"/>
              <a:t>70% do not have someone they consider a close friend</a:t>
            </a:r>
          </a:p>
          <a:p>
            <a:endParaRPr lang="en-US" dirty="0"/>
          </a:p>
          <a:p>
            <a:endParaRPr lang="en-US" dirty="0"/>
          </a:p>
        </p:txBody>
      </p:sp>
    </p:spTree>
    <p:extLst>
      <p:ext uri="{BB962C8B-B14F-4D97-AF65-F5344CB8AC3E}">
        <p14:creationId xmlns:p14="http://schemas.microsoft.com/office/powerpoint/2010/main" val="17197224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FB0E8-667E-4F66-92C7-31409E22BAE6}"/>
              </a:ext>
            </a:extLst>
          </p:cNvPr>
          <p:cNvSpPr>
            <a:spLocks noGrp="1"/>
          </p:cNvSpPr>
          <p:nvPr>
            <p:ph type="title"/>
          </p:nvPr>
        </p:nvSpPr>
        <p:spPr/>
        <p:txBody>
          <a:bodyPr/>
          <a:lstStyle/>
          <a:p>
            <a:r>
              <a:rPr lang="en-US" dirty="0"/>
              <a:t>Lifeway Research</a:t>
            </a:r>
          </a:p>
        </p:txBody>
      </p:sp>
      <p:sp>
        <p:nvSpPr>
          <p:cNvPr id="3" name="Content Placeholder 2">
            <a:extLst>
              <a:ext uri="{FF2B5EF4-FFF2-40B4-BE49-F238E27FC236}">
                <a16:creationId xmlns:a16="http://schemas.microsoft.com/office/drawing/2014/main" id="{5E41265B-5489-48FC-9D63-F3924E67C2D5}"/>
              </a:ext>
            </a:extLst>
          </p:cNvPr>
          <p:cNvSpPr>
            <a:spLocks noGrp="1"/>
          </p:cNvSpPr>
          <p:nvPr>
            <p:ph idx="1"/>
          </p:nvPr>
        </p:nvSpPr>
        <p:spPr/>
        <p:txBody>
          <a:bodyPr>
            <a:normAutofit fontScale="92500"/>
          </a:bodyPr>
          <a:lstStyle/>
          <a:p>
            <a:r>
              <a:rPr lang="en-US" dirty="0">
                <a:hlinkClick r:id="rId2"/>
              </a:rPr>
              <a:t>http://lifewayresearch.com/wp-content/uploads/2014/09/Acute-Mental-Illness-and-Christian-Faith-Research-Report-1.pdf</a:t>
            </a:r>
            <a:endParaRPr lang="en-US" dirty="0"/>
          </a:p>
          <a:p>
            <a:r>
              <a:rPr lang="en-US" dirty="0"/>
              <a:t>Pastors’ experience with acute mental illness</a:t>
            </a:r>
          </a:p>
          <a:p>
            <a:pPr lvl="1"/>
            <a:r>
              <a:rPr lang="en-US" dirty="0"/>
              <a:t>Majority of pastors personally know at least one person diagnosed with major depression (74%), bipolar disorder (76%), and schizophrenia (45%)</a:t>
            </a:r>
          </a:p>
          <a:p>
            <a:pPr lvl="1"/>
            <a:r>
              <a:rPr lang="en-US" dirty="0"/>
              <a:t>22% of pastors are reluctant to engage those with acute mental illness secondary to strained time and resources</a:t>
            </a:r>
          </a:p>
          <a:p>
            <a:pPr lvl="1"/>
            <a:r>
              <a:rPr lang="en-US" dirty="0"/>
              <a:t>38% of pastors feel equipped to identify an individual dealing with acute mental illness that might require referral to a medical professional</a:t>
            </a:r>
          </a:p>
          <a:p>
            <a:pPr lvl="1"/>
            <a:r>
              <a:rPr lang="en-US" dirty="0"/>
              <a:t>23% of pastors have personally struggled with mental illness</a:t>
            </a:r>
          </a:p>
          <a:p>
            <a:endParaRPr lang="en-US" dirty="0"/>
          </a:p>
        </p:txBody>
      </p:sp>
    </p:spTree>
    <p:extLst>
      <p:ext uri="{BB962C8B-B14F-4D97-AF65-F5344CB8AC3E}">
        <p14:creationId xmlns:p14="http://schemas.microsoft.com/office/powerpoint/2010/main" val="28255650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C2351-F10C-4982-BA67-8BE71EAC1B65}"/>
              </a:ext>
            </a:extLst>
          </p:cNvPr>
          <p:cNvSpPr>
            <a:spLocks noGrp="1"/>
          </p:cNvSpPr>
          <p:nvPr>
            <p:ph type="title"/>
          </p:nvPr>
        </p:nvSpPr>
        <p:spPr/>
        <p:txBody>
          <a:bodyPr/>
          <a:lstStyle/>
          <a:p>
            <a:r>
              <a:rPr lang="en-US" dirty="0"/>
              <a:t>Lifeway Research</a:t>
            </a:r>
          </a:p>
        </p:txBody>
      </p:sp>
      <p:sp>
        <p:nvSpPr>
          <p:cNvPr id="3" name="Content Placeholder 2">
            <a:extLst>
              <a:ext uri="{FF2B5EF4-FFF2-40B4-BE49-F238E27FC236}">
                <a16:creationId xmlns:a16="http://schemas.microsoft.com/office/drawing/2014/main" id="{7B3872D1-7B26-4527-998A-90FA0A191730}"/>
              </a:ext>
            </a:extLst>
          </p:cNvPr>
          <p:cNvSpPr>
            <a:spLocks noGrp="1"/>
          </p:cNvSpPr>
          <p:nvPr>
            <p:ph idx="1"/>
          </p:nvPr>
        </p:nvSpPr>
        <p:spPr/>
        <p:txBody>
          <a:bodyPr>
            <a:normAutofit/>
          </a:bodyPr>
          <a:lstStyle/>
          <a:p>
            <a:r>
              <a:rPr lang="en-US" dirty="0"/>
              <a:t>Church’s Role in Caring For Acute Mental Illness</a:t>
            </a:r>
          </a:p>
          <a:p>
            <a:pPr lvl="1"/>
            <a:r>
              <a:rPr lang="en-US" dirty="0"/>
              <a:t>56% of pastors believe that local churches should provide resources to support individuals with mental illness and their families</a:t>
            </a:r>
          </a:p>
          <a:p>
            <a:pPr lvl="1"/>
            <a:r>
              <a:rPr lang="en-US" dirty="0"/>
              <a:t>65% of family members in a household of someone with acute mental illness believe local churches should talk more openly about mental illness</a:t>
            </a:r>
          </a:p>
          <a:p>
            <a:pPr lvl="1"/>
            <a:r>
              <a:rPr lang="en-US" dirty="0"/>
              <a:t>49% of pastors rarely or never speak to their church in sermons or large group messages about acute mental illness</a:t>
            </a:r>
          </a:p>
          <a:p>
            <a:pPr marL="457200" lvl="1" indent="0">
              <a:buNone/>
            </a:pPr>
            <a:endParaRPr lang="en-US" dirty="0"/>
          </a:p>
        </p:txBody>
      </p:sp>
    </p:spTree>
    <p:extLst>
      <p:ext uri="{BB962C8B-B14F-4D97-AF65-F5344CB8AC3E}">
        <p14:creationId xmlns:p14="http://schemas.microsoft.com/office/powerpoint/2010/main" val="27605231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6153F6D6-EDC4-48FA-B583-2A5653BD8AC4}"/>
              </a:ext>
            </a:extLst>
          </p:cNvPr>
          <p:cNvGraphicFramePr>
            <a:graphicFrameLocks noGrp="1"/>
          </p:cNvGraphicFramePr>
          <p:nvPr>
            <p:ph idx="4294967295"/>
            <p:extLst>
              <p:ext uri="{D42A27DB-BD31-4B8C-83A1-F6EECF244321}">
                <p14:modId xmlns:p14="http://schemas.microsoft.com/office/powerpoint/2010/main" val="248714279"/>
              </p:ext>
            </p:extLst>
          </p:nvPr>
        </p:nvGraphicFramePr>
        <p:xfrm>
          <a:off x="0" y="183874"/>
          <a:ext cx="10515600" cy="59930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1846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23C5B-2FD2-4AB2-9E88-8766028CC52C}"/>
              </a:ext>
            </a:extLst>
          </p:cNvPr>
          <p:cNvSpPr>
            <a:spLocks noGrp="1"/>
          </p:cNvSpPr>
          <p:nvPr>
            <p:ph type="title"/>
          </p:nvPr>
        </p:nvSpPr>
        <p:spPr/>
        <p:txBody>
          <a:bodyPr/>
          <a:lstStyle/>
          <a:p>
            <a:r>
              <a:rPr lang="en-US" dirty="0"/>
              <a:t>Lifeway Research</a:t>
            </a:r>
          </a:p>
        </p:txBody>
      </p:sp>
      <p:sp>
        <p:nvSpPr>
          <p:cNvPr id="3" name="Content Placeholder 2">
            <a:extLst>
              <a:ext uri="{FF2B5EF4-FFF2-40B4-BE49-F238E27FC236}">
                <a16:creationId xmlns:a16="http://schemas.microsoft.com/office/drawing/2014/main" id="{648170CF-7C54-46AC-B454-CD3F1AE56BB8}"/>
              </a:ext>
            </a:extLst>
          </p:cNvPr>
          <p:cNvSpPr>
            <a:spLocks noGrp="1"/>
          </p:cNvSpPr>
          <p:nvPr>
            <p:ph idx="1"/>
          </p:nvPr>
        </p:nvSpPr>
        <p:spPr/>
        <p:txBody>
          <a:bodyPr/>
          <a:lstStyle/>
          <a:p>
            <a:r>
              <a:rPr lang="en-US" dirty="0"/>
              <a:t>How well are churches caring for those with acute mental illness</a:t>
            </a:r>
          </a:p>
          <a:p>
            <a:pPr lvl="1"/>
            <a:r>
              <a:rPr lang="en-US" dirty="0"/>
              <a:t>10% of individuals with acute mental illness have changed churches based on church response to their mental illness</a:t>
            </a:r>
          </a:p>
          <a:p>
            <a:pPr lvl="1"/>
            <a:r>
              <a:rPr lang="en-US" dirty="0"/>
              <a:t>17% of family members in a household of someone with acute mental illness say their family member’s mental illness impacted which church their family chose to attend</a:t>
            </a:r>
          </a:p>
          <a:p>
            <a:pPr lvl="1"/>
            <a:r>
              <a:rPr lang="en-US" dirty="0"/>
              <a:t>39% of individuals with acute mental illness agree that their local church has specifically helped them think through and live out their faith in the context of their mental illness</a:t>
            </a:r>
          </a:p>
        </p:txBody>
      </p:sp>
    </p:spTree>
    <p:extLst>
      <p:ext uri="{BB962C8B-B14F-4D97-AF65-F5344CB8AC3E}">
        <p14:creationId xmlns:p14="http://schemas.microsoft.com/office/powerpoint/2010/main" val="2277332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43B7D-C5CE-4BD6-965A-EE59F8AE3285}"/>
              </a:ext>
            </a:extLst>
          </p:cNvPr>
          <p:cNvSpPr>
            <a:spLocks noGrp="1"/>
          </p:cNvSpPr>
          <p:nvPr>
            <p:ph type="title"/>
          </p:nvPr>
        </p:nvSpPr>
        <p:spPr/>
        <p:txBody>
          <a:bodyPr/>
          <a:lstStyle/>
          <a:p>
            <a:r>
              <a:rPr lang="en-US" dirty="0"/>
              <a:t>Challenges Pastors Face</a:t>
            </a:r>
          </a:p>
        </p:txBody>
      </p:sp>
      <p:sp>
        <p:nvSpPr>
          <p:cNvPr id="3" name="Content Placeholder 2">
            <a:extLst>
              <a:ext uri="{FF2B5EF4-FFF2-40B4-BE49-F238E27FC236}">
                <a16:creationId xmlns:a16="http://schemas.microsoft.com/office/drawing/2014/main" id="{5C253274-55F9-4B00-9D3D-430924940B69}"/>
              </a:ext>
            </a:extLst>
          </p:cNvPr>
          <p:cNvSpPr>
            <a:spLocks noGrp="1"/>
          </p:cNvSpPr>
          <p:nvPr>
            <p:ph idx="1"/>
          </p:nvPr>
        </p:nvSpPr>
        <p:spPr/>
        <p:txBody>
          <a:bodyPr/>
          <a:lstStyle/>
          <a:p>
            <a:r>
              <a:rPr lang="en-US" dirty="0"/>
              <a:t>Demands of ministry</a:t>
            </a:r>
          </a:p>
          <a:p>
            <a:r>
              <a:rPr lang="en-US" dirty="0"/>
              <a:t>Loneliness and isolation</a:t>
            </a:r>
          </a:p>
          <a:p>
            <a:r>
              <a:rPr lang="en-US" dirty="0"/>
              <a:t>Stigma – around mental health, around men seeking treatment</a:t>
            </a:r>
          </a:p>
          <a:p>
            <a:r>
              <a:rPr lang="en-US" dirty="0"/>
              <a:t>Overworked and exhausted</a:t>
            </a:r>
          </a:p>
          <a:p>
            <a:r>
              <a:rPr lang="en-US" dirty="0"/>
              <a:t>Compassion fatigue and burnout</a:t>
            </a:r>
          </a:p>
          <a:p>
            <a:endParaRPr lang="en-US" dirty="0"/>
          </a:p>
        </p:txBody>
      </p:sp>
    </p:spTree>
    <p:extLst>
      <p:ext uri="{BB962C8B-B14F-4D97-AF65-F5344CB8AC3E}">
        <p14:creationId xmlns:p14="http://schemas.microsoft.com/office/powerpoint/2010/main" val="36823482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DBAD6-32E3-4DB8-8B68-B8068B9E6C4D}"/>
              </a:ext>
            </a:extLst>
          </p:cNvPr>
          <p:cNvSpPr>
            <a:spLocks noGrp="1"/>
          </p:cNvSpPr>
          <p:nvPr>
            <p:ph type="title"/>
          </p:nvPr>
        </p:nvSpPr>
        <p:spPr/>
        <p:txBody>
          <a:bodyPr/>
          <a:lstStyle/>
          <a:p>
            <a:r>
              <a:rPr lang="en-US" dirty="0"/>
              <a:t>Psychologist Chuck Hannaford, SBC</a:t>
            </a:r>
          </a:p>
        </p:txBody>
      </p:sp>
      <p:sp>
        <p:nvSpPr>
          <p:cNvPr id="3" name="Content Placeholder 2">
            <a:extLst>
              <a:ext uri="{FF2B5EF4-FFF2-40B4-BE49-F238E27FC236}">
                <a16:creationId xmlns:a16="http://schemas.microsoft.com/office/drawing/2014/main" id="{D06579D7-EFF3-4E11-B861-932E6F072DB7}"/>
              </a:ext>
            </a:extLst>
          </p:cNvPr>
          <p:cNvSpPr>
            <a:spLocks noGrp="1"/>
          </p:cNvSpPr>
          <p:nvPr>
            <p:ph idx="1"/>
          </p:nvPr>
        </p:nvSpPr>
        <p:spPr/>
        <p:txBody>
          <a:bodyPr>
            <a:normAutofit fontScale="92500" lnSpcReduction="10000"/>
          </a:bodyPr>
          <a:lstStyle/>
          <a:p>
            <a:r>
              <a:rPr lang="en-US" dirty="0">
                <a:hlinkClick r:id="rId2"/>
              </a:rPr>
              <a:t>https://www.thegospelcoalition.org/article/why-pastors-are-committing-suicide/</a:t>
            </a:r>
            <a:r>
              <a:rPr lang="en-US" dirty="0"/>
              <a:t> </a:t>
            </a:r>
          </a:p>
          <a:p>
            <a:r>
              <a:rPr lang="en-US" dirty="0"/>
              <a:t>“The Fall disrupted everything, including the brain” </a:t>
            </a:r>
          </a:p>
          <a:p>
            <a:r>
              <a:rPr lang="en-US" dirty="0"/>
              <a:t>“Part of the trouble is that the church has separated the care of the body, soul, and spirit … today, a physician treats the body, a psychologist treats the mind, and a pastor treats the spirit ”</a:t>
            </a:r>
          </a:p>
          <a:p>
            <a:r>
              <a:rPr lang="en-US" dirty="0"/>
              <a:t>He adds that we look to the heroes in the Old Testament and the disciples of Jesus and conclude that they were a mess but fail to see ourselves the same way</a:t>
            </a:r>
          </a:p>
          <a:p>
            <a:r>
              <a:rPr lang="en-US" dirty="0"/>
              <a:t>Romans 3:23 (NLT) – For everyone has sinned; we all fall short of God’s glorious standard</a:t>
            </a:r>
          </a:p>
        </p:txBody>
      </p:sp>
    </p:spTree>
    <p:extLst>
      <p:ext uri="{BB962C8B-B14F-4D97-AF65-F5344CB8AC3E}">
        <p14:creationId xmlns:p14="http://schemas.microsoft.com/office/powerpoint/2010/main" val="29726311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5FE7A-B006-4EBC-A3BD-392BEF62B0F2}"/>
              </a:ext>
            </a:extLst>
          </p:cNvPr>
          <p:cNvSpPr>
            <a:spLocks noGrp="1"/>
          </p:cNvSpPr>
          <p:nvPr>
            <p:ph type="title"/>
          </p:nvPr>
        </p:nvSpPr>
        <p:spPr/>
        <p:txBody>
          <a:bodyPr/>
          <a:lstStyle/>
          <a:p>
            <a:r>
              <a:rPr lang="en-US" dirty="0"/>
              <a:t>Pastoral Self-Care</a:t>
            </a:r>
          </a:p>
        </p:txBody>
      </p:sp>
      <p:sp>
        <p:nvSpPr>
          <p:cNvPr id="3" name="Content Placeholder 2">
            <a:extLst>
              <a:ext uri="{FF2B5EF4-FFF2-40B4-BE49-F238E27FC236}">
                <a16:creationId xmlns:a16="http://schemas.microsoft.com/office/drawing/2014/main" id="{16FE8F35-F4E8-487C-8E7A-EA76D1C280C4}"/>
              </a:ext>
            </a:extLst>
          </p:cNvPr>
          <p:cNvSpPr>
            <a:spLocks noGrp="1"/>
          </p:cNvSpPr>
          <p:nvPr>
            <p:ph idx="1"/>
          </p:nvPr>
        </p:nvSpPr>
        <p:spPr/>
        <p:txBody>
          <a:bodyPr/>
          <a:lstStyle/>
          <a:p>
            <a:r>
              <a:rPr lang="en-US" dirty="0"/>
              <a:t>Saying “no”</a:t>
            </a:r>
          </a:p>
          <a:p>
            <a:r>
              <a:rPr lang="en-US" dirty="0"/>
              <a:t>Maintaining healthy boundaries</a:t>
            </a:r>
          </a:p>
          <a:p>
            <a:r>
              <a:rPr lang="en-US" dirty="0"/>
              <a:t>Carving out “me-time”</a:t>
            </a:r>
          </a:p>
          <a:p>
            <a:r>
              <a:rPr lang="en-US" dirty="0"/>
              <a:t>Nurturing relationships – spiritual order</a:t>
            </a:r>
          </a:p>
          <a:p>
            <a:r>
              <a:rPr lang="en-US" dirty="0"/>
              <a:t>Recognizing one’s warning signs and getting help</a:t>
            </a:r>
          </a:p>
          <a:p>
            <a:r>
              <a:rPr lang="en-US" dirty="0"/>
              <a:t>Exercise/the fit pastor movement</a:t>
            </a:r>
          </a:p>
          <a:p>
            <a:endParaRPr lang="en-US" dirty="0"/>
          </a:p>
          <a:p>
            <a:endParaRPr lang="en-US" dirty="0"/>
          </a:p>
        </p:txBody>
      </p:sp>
    </p:spTree>
    <p:extLst>
      <p:ext uri="{BB962C8B-B14F-4D97-AF65-F5344CB8AC3E}">
        <p14:creationId xmlns:p14="http://schemas.microsoft.com/office/powerpoint/2010/main" val="10880197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9E824-395D-4214-B8FD-D217633D2E65}"/>
              </a:ext>
            </a:extLst>
          </p:cNvPr>
          <p:cNvSpPr>
            <a:spLocks noGrp="1"/>
          </p:cNvSpPr>
          <p:nvPr>
            <p:ph type="title"/>
          </p:nvPr>
        </p:nvSpPr>
        <p:spPr/>
        <p:txBody>
          <a:bodyPr/>
          <a:lstStyle/>
          <a:p>
            <a:r>
              <a:rPr lang="en-US" dirty="0"/>
              <a:t>10 Things</a:t>
            </a:r>
          </a:p>
        </p:txBody>
      </p:sp>
      <p:sp>
        <p:nvSpPr>
          <p:cNvPr id="3" name="Content Placeholder 2">
            <a:extLst>
              <a:ext uri="{FF2B5EF4-FFF2-40B4-BE49-F238E27FC236}">
                <a16:creationId xmlns:a16="http://schemas.microsoft.com/office/drawing/2014/main" id="{39CFD441-1A89-4914-9175-12504D6C76B8}"/>
              </a:ext>
            </a:extLst>
          </p:cNvPr>
          <p:cNvSpPr>
            <a:spLocks noGrp="1"/>
          </p:cNvSpPr>
          <p:nvPr>
            <p:ph idx="1"/>
          </p:nvPr>
        </p:nvSpPr>
        <p:spPr/>
        <p:txBody>
          <a:bodyPr>
            <a:normAutofit fontScale="92500" lnSpcReduction="20000"/>
          </a:bodyPr>
          <a:lstStyle/>
          <a:p>
            <a:r>
              <a:rPr lang="en-US" dirty="0">
                <a:hlinkClick r:id="rId2"/>
              </a:rPr>
              <a:t>https://thomrainer.com/2013/03/ten-things-pastors-wish-they-knew-before-they-became-pastors/</a:t>
            </a:r>
            <a:endParaRPr lang="en-US" dirty="0"/>
          </a:p>
          <a:p>
            <a:r>
              <a:rPr lang="en-US" dirty="0"/>
              <a:t>Basic leadership and business training</a:t>
            </a:r>
          </a:p>
          <a:p>
            <a:r>
              <a:rPr lang="en-US" dirty="0"/>
              <a:t>Learn more about personal financial issues</a:t>
            </a:r>
          </a:p>
          <a:p>
            <a:r>
              <a:rPr lang="en-US" dirty="0"/>
              <a:t>How to deal with power groups and power people in the church, as well as mean people in the church</a:t>
            </a:r>
          </a:p>
          <a:p>
            <a:r>
              <a:rPr lang="en-US" dirty="0"/>
              <a:t>Not to give up time spent in prayer and in the Word of God</a:t>
            </a:r>
          </a:p>
          <a:p>
            <a:r>
              <a:rPr lang="en-US" dirty="0"/>
              <a:t>Helping your children to grow up up like “normal kids”</a:t>
            </a:r>
          </a:p>
          <a:p>
            <a:r>
              <a:rPr lang="en-US" dirty="0"/>
              <a:t>Need to continue to date your wife</a:t>
            </a:r>
          </a:p>
          <a:p>
            <a:r>
              <a:rPr lang="en-US" dirty="0"/>
              <a:t>Expectation of being omnipresent</a:t>
            </a:r>
          </a:p>
          <a:p>
            <a:r>
              <a:rPr lang="en-US" dirty="0"/>
              <a:t>How to minister to dying people for those with terminal illness</a:t>
            </a:r>
          </a:p>
          <a:p>
            <a:endParaRPr lang="en-US" dirty="0"/>
          </a:p>
        </p:txBody>
      </p:sp>
    </p:spTree>
    <p:extLst>
      <p:ext uri="{BB962C8B-B14F-4D97-AF65-F5344CB8AC3E}">
        <p14:creationId xmlns:p14="http://schemas.microsoft.com/office/powerpoint/2010/main" val="2477709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D1E4F8-D5D5-4947-903C-03FEA6FDBEF4}"/>
              </a:ext>
            </a:extLst>
          </p:cNvPr>
          <p:cNvSpPr>
            <a:spLocks noGrp="1"/>
          </p:cNvSpPr>
          <p:nvPr>
            <p:ph type="title"/>
          </p:nvPr>
        </p:nvSpPr>
        <p:spPr/>
        <p:txBody>
          <a:bodyPr/>
          <a:lstStyle/>
          <a:p>
            <a:r>
              <a:rPr lang="en-US" dirty="0"/>
              <a:t>Dr. Benjamin Rush &amp; Negritude</a:t>
            </a:r>
          </a:p>
        </p:txBody>
      </p:sp>
      <p:sp>
        <p:nvSpPr>
          <p:cNvPr id="5" name="Content Placeholder 4">
            <a:extLst>
              <a:ext uri="{FF2B5EF4-FFF2-40B4-BE49-F238E27FC236}">
                <a16:creationId xmlns:a16="http://schemas.microsoft.com/office/drawing/2014/main" id="{A8FE2636-40AD-4436-A33E-549411D78A0E}"/>
              </a:ext>
            </a:extLst>
          </p:cNvPr>
          <p:cNvSpPr>
            <a:spLocks noGrp="1"/>
          </p:cNvSpPr>
          <p:nvPr>
            <p:ph sz="half" idx="1"/>
          </p:nvPr>
        </p:nvSpPr>
        <p:spPr/>
        <p:txBody>
          <a:bodyPr/>
          <a:lstStyle/>
          <a:p>
            <a:r>
              <a:rPr lang="en-US" dirty="0"/>
              <a:t>Father of American Psychiatry</a:t>
            </a:r>
          </a:p>
          <a:p>
            <a:r>
              <a:rPr lang="en-US" dirty="0"/>
              <a:t>Believed Negroes suffered from negritude, a mild form of leprosy</a:t>
            </a:r>
          </a:p>
          <a:p>
            <a:r>
              <a:rPr lang="en-US" dirty="0"/>
              <a:t>Only cure was to become white </a:t>
            </a:r>
          </a:p>
          <a:p>
            <a:endParaRPr lang="en-US" dirty="0"/>
          </a:p>
        </p:txBody>
      </p:sp>
      <p:pic>
        <p:nvPicPr>
          <p:cNvPr id="8" name="Content Placeholder 7" descr="A person wearing a suit and tie&#10;&#10;Description generated with very high confidence">
            <a:extLst>
              <a:ext uri="{FF2B5EF4-FFF2-40B4-BE49-F238E27FC236}">
                <a16:creationId xmlns:a16="http://schemas.microsoft.com/office/drawing/2014/main" id="{50423BCA-DD64-4897-9CDD-5AF990991F44}"/>
              </a:ext>
            </a:extLst>
          </p:cNvPr>
          <p:cNvPicPr>
            <a:picLocks noGrp="1" noChangeAspect="1"/>
          </p:cNvPicPr>
          <p:nvPr>
            <p:ph sz="half" idx="2"/>
          </p:nvPr>
        </p:nvPicPr>
        <p:blipFill>
          <a:blip r:embed="rId2"/>
          <a:stretch>
            <a:fillRect/>
          </a:stretch>
        </p:blipFill>
        <p:spPr>
          <a:xfrm>
            <a:off x="5936940" y="1690688"/>
            <a:ext cx="3970539" cy="4039848"/>
          </a:xfrm>
        </p:spPr>
      </p:pic>
    </p:spTree>
    <p:extLst>
      <p:ext uri="{BB962C8B-B14F-4D97-AF65-F5344CB8AC3E}">
        <p14:creationId xmlns:p14="http://schemas.microsoft.com/office/powerpoint/2010/main" val="33153230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E3B3B7-774C-444C-8195-CE79DAF55A66}"/>
              </a:ext>
            </a:extLst>
          </p:cNvPr>
          <p:cNvSpPr>
            <a:spLocks noGrp="1"/>
          </p:cNvSpPr>
          <p:nvPr>
            <p:ph type="ctrTitle" idx="4294967295"/>
          </p:nvPr>
        </p:nvSpPr>
        <p:spPr>
          <a:xfrm>
            <a:off x="-1" y="2304854"/>
            <a:ext cx="12085163" cy="2691352"/>
          </a:xfrm>
        </p:spPr>
        <p:txBody>
          <a:bodyPr>
            <a:normAutofit/>
          </a:bodyPr>
          <a:lstStyle/>
          <a:p>
            <a:pPr algn="ctr"/>
            <a:r>
              <a:rPr lang="en-US" dirty="0"/>
              <a:t>Healthy Pastors create Healthy Churches</a:t>
            </a:r>
          </a:p>
        </p:txBody>
      </p:sp>
    </p:spTree>
    <p:extLst>
      <p:ext uri="{BB962C8B-B14F-4D97-AF65-F5344CB8AC3E}">
        <p14:creationId xmlns:p14="http://schemas.microsoft.com/office/powerpoint/2010/main" val="29023889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E1BAA-C92A-4D5E-8A86-82B115092945}"/>
              </a:ext>
            </a:extLst>
          </p:cNvPr>
          <p:cNvSpPr>
            <a:spLocks noGrp="1"/>
          </p:cNvSpPr>
          <p:nvPr>
            <p:ph type="ctrTitle"/>
          </p:nvPr>
        </p:nvSpPr>
        <p:spPr/>
        <p:txBody>
          <a:bodyPr/>
          <a:lstStyle/>
          <a:p>
            <a:r>
              <a:rPr lang="en-US" dirty="0"/>
              <a:t>Is it Time to Refer?</a:t>
            </a:r>
          </a:p>
        </p:txBody>
      </p:sp>
      <p:sp>
        <p:nvSpPr>
          <p:cNvPr id="3" name="Subtitle 2">
            <a:extLst>
              <a:ext uri="{FF2B5EF4-FFF2-40B4-BE49-F238E27FC236}">
                <a16:creationId xmlns:a16="http://schemas.microsoft.com/office/drawing/2014/main" id="{ADF883CF-D963-410C-88AF-CB45C770A1AB}"/>
              </a:ext>
            </a:extLst>
          </p:cNvPr>
          <p:cNvSpPr>
            <a:spLocks noGrp="1"/>
          </p:cNvSpPr>
          <p:nvPr>
            <p:ph type="subTitle" idx="1"/>
          </p:nvPr>
        </p:nvSpPr>
        <p:spPr/>
        <p:txBody>
          <a:bodyPr>
            <a:normAutofit/>
          </a:bodyPr>
          <a:lstStyle/>
          <a:p>
            <a:r>
              <a:rPr lang="en-US" dirty="0"/>
              <a:t>Pastors, are you not sure next steps to take?</a:t>
            </a:r>
          </a:p>
          <a:p>
            <a:r>
              <a:rPr lang="en-US" dirty="0"/>
              <a:t>Want to learn more?</a:t>
            </a:r>
          </a:p>
          <a:p>
            <a:r>
              <a:rPr lang="en-US" sz="3900" dirty="0"/>
              <a:t>Text PASTOR to 1-614-610-1122</a:t>
            </a:r>
          </a:p>
        </p:txBody>
      </p:sp>
    </p:spTree>
    <p:extLst>
      <p:ext uri="{BB962C8B-B14F-4D97-AF65-F5344CB8AC3E}">
        <p14:creationId xmlns:p14="http://schemas.microsoft.com/office/powerpoint/2010/main" val="22605347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erson standing on a sidewalk&#10;&#10;Description generated with high confidence">
            <a:extLst>
              <a:ext uri="{FF2B5EF4-FFF2-40B4-BE49-F238E27FC236}">
                <a16:creationId xmlns:a16="http://schemas.microsoft.com/office/drawing/2014/main" id="{CA5906ED-0A1B-4B25-AE3F-8E47C4F6C59B}"/>
              </a:ext>
            </a:extLst>
          </p:cNvPr>
          <p:cNvPicPr>
            <a:picLocks noGrp="1" noChangeAspect="1"/>
          </p:cNvPicPr>
          <p:nvPr>
            <p:ph idx="1"/>
          </p:nvPr>
        </p:nvPicPr>
        <p:blipFill rotWithShape="1">
          <a:blip r:embed="rId2"/>
          <a:srcRect t="6288" b="9443"/>
          <a:stretch/>
        </p:blipFill>
        <p:spPr>
          <a:xfrm>
            <a:off x="20" y="10"/>
            <a:ext cx="12191980" cy="6857990"/>
          </a:xfrm>
          <a:prstGeom prst="rect">
            <a:avLst/>
          </a:prstGeom>
        </p:spPr>
      </p:pic>
      <p:sp>
        <p:nvSpPr>
          <p:cNvPr id="10"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dirty="0"/>
          </a:p>
        </p:txBody>
      </p:sp>
      <p:sp>
        <p:nvSpPr>
          <p:cNvPr id="2" name="Title 1">
            <a:extLst>
              <a:ext uri="{FF2B5EF4-FFF2-40B4-BE49-F238E27FC236}">
                <a16:creationId xmlns:a16="http://schemas.microsoft.com/office/drawing/2014/main" id="{2A5534B6-FCCF-4356-A477-DEE692DC3BBA}"/>
              </a:ext>
            </a:extLst>
          </p:cNvPr>
          <p:cNvSpPr>
            <a:spLocks noGrp="1"/>
          </p:cNvSpPr>
          <p:nvPr>
            <p:ph type="title"/>
          </p:nvPr>
        </p:nvSpPr>
        <p:spPr>
          <a:xfrm>
            <a:off x="8022021" y="4303335"/>
            <a:ext cx="3852041" cy="762651"/>
          </a:xfrm>
        </p:spPr>
        <p:txBody>
          <a:bodyPr vert="horz" lIns="91440" tIns="45720" rIns="91440" bIns="45720" rtlCol="0" anchor="b">
            <a:normAutofit/>
          </a:bodyPr>
          <a:lstStyle/>
          <a:p>
            <a:pPr algn="ctr"/>
            <a:r>
              <a:rPr lang="en-US" sz="4000" dirty="0">
                <a:solidFill>
                  <a:srgbClr val="009EA1"/>
                </a:solidFill>
                <a:latin typeface="Open Sans" panose="020B0604020202020204" charset="0"/>
                <a:ea typeface="Open Sans" panose="020B0604020202020204" charset="0"/>
                <a:cs typeface="Open Sans" panose="020B0604020202020204" charset="0"/>
              </a:rPr>
              <a:t>Thank you!</a:t>
            </a:r>
          </a:p>
        </p:txBody>
      </p:sp>
      <p:cxnSp>
        <p:nvCxnSpPr>
          <p:cNvPr id="12" name="Straight Connector 11">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0578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C542C-BF3E-4AD6-88F3-DB06D2740DC5}"/>
              </a:ext>
            </a:extLst>
          </p:cNvPr>
          <p:cNvSpPr>
            <a:spLocks noGrp="1"/>
          </p:cNvSpPr>
          <p:nvPr>
            <p:ph type="title"/>
          </p:nvPr>
        </p:nvSpPr>
        <p:spPr/>
        <p:txBody>
          <a:bodyPr/>
          <a:lstStyle/>
          <a:p>
            <a:r>
              <a:rPr lang="en-US" dirty="0"/>
              <a:t>Civil Rights Movement</a:t>
            </a:r>
          </a:p>
        </p:txBody>
      </p:sp>
      <p:pic>
        <p:nvPicPr>
          <p:cNvPr id="6" name="Content Placeholder 5" descr="A picture containing book, text&#10;&#10;Description generated with very high confidence">
            <a:extLst>
              <a:ext uri="{FF2B5EF4-FFF2-40B4-BE49-F238E27FC236}">
                <a16:creationId xmlns:a16="http://schemas.microsoft.com/office/drawing/2014/main" id="{9B36C5F3-DBBE-413E-BA83-E57CA5924BE4}"/>
              </a:ext>
            </a:extLst>
          </p:cNvPr>
          <p:cNvPicPr>
            <a:picLocks noGrp="1" noChangeAspect="1"/>
          </p:cNvPicPr>
          <p:nvPr>
            <p:ph sz="half" idx="1"/>
          </p:nvPr>
        </p:nvPicPr>
        <p:blipFill>
          <a:blip r:embed="rId2"/>
          <a:stretch>
            <a:fillRect/>
          </a:stretch>
        </p:blipFill>
        <p:spPr>
          <a:xfrm>
            <a:off x="1246517" y="1648072"/>
            <a:ext cx="2757311" cy="4162363"/>
          </a:xfrm>
        </p:spPr>
      </p:pic>
      <p:pic>
        <p:nvPicPr>
          <p:cNvPr id="8" name="Content Placeholder 7" descr="A group of people posing for a photo&#10;&#10;Description generated with very high confidence">
            <a:extLst>
              <a:ext uri="{FF2B5EF4-FFF2-40B4-BE49-F238E27FC236}">
                <a16:creationId xmlns:a16="http://schemas.microsoft.com/office/drawing/2014/main" id="{CB3BCEB8-CD27-49D4-8DE9-E007331D7B19}"/>
              </a:ext>
            </a:extLst>
          </p:cNvPr>
          <p:cNvPicPr>
            <a:picLocks noGrp="1" noChangeAspect="1"/>
          </p:cNvPicPr>
          <p:nvPr>
            <p:ph sz="half" idx="2"/>
          </p:nvPr>
        </p:nvPicPr>
        <p:blipFill>
          <a:blip r:embed="rId3"/>
          <a:stretch>
            <a:fillRect/>
          </a:stretch>
        </p:blipFill>
        <p:spPr>
          <a:xfrm>
            <a:off x="4535056" y="1787101"/>
            <a:ext cx="5501150" cy="3703738"/>
          </a:xfrm>
        </p:spPr>
      </p:pic>
    </p:spTree>
    <p:extLst>
      <p:ext uri="{BB962C8B-B14F-4D97-AF65-F5344CB8AC3E}">
        <p14:creationId xmlns:p14="http://schemas.microsoft.com/office/powerpoint/2010/main" val="1196103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5DD1A-051E-42BD-8079-71BBF1C55AEB}"/>
              </a:ext>
            </a:extLst>
          </p:cNvPr>
          <p:cNvSpPr>
            <a:spLocks noGrp="1"/>
          </p:cNvSpPr>
          <p:nvPr>
            <p:ph type="title"/>
          </p:nvPr>
        </p:nvSpPr>
        <p:spPr/>
        <p:txBody>
          <a:bodyPr/>
          <a:lstStyle/>
          <a:p>
            <a:r>
              <a:rPr lang="en-US" dirty="0"/>
              <a:t>Modern Day Social Injustice</a:t>
            </a:r>
          </a:p>
        </p:txBody>
      </p:sp>
      <p:pic>
        <p:nvPicPr>
          <p:cNvPr id="6" name="Content Placeholder 5" descr="A group of people walking down the street&#10;&#10;Description generated with very high confidence">
            <a:extLst>
              <a:ext uri="{FF2B5EF4-FFF2-40B4-BE49-F238E27FC236}">
                <a16:creationId xmlns:a16="http://schemas.microsoft.com/office/drawing/2014/main" id="{682A4538-6941-4808-B57C-6AF80994D04D}"/>
              </a:ext>
            </a:extLst>
          </p:cNvPr>
          <p:cNvPicPr>
            <a:picLocks noGrp="1" noChangeAspect="1"/>
          </p:cNvPicPr>
          <p:nvPr>
            <p:ph sz="half" idx="1"/>
          </p:nvPr>
        </p:nvPicPr>
        <p:blipFill>
          <a:blip r:embed="rId2"/>
          <a:stretch>
            <a:fillRect/>
          </a:stretch>
        </p:blipFill>
        <p:spPr>
          <a:xfrm>
            <a:off x="594065" y="1862440"/>
            <a:ext cx="5181600" cy="3505352"/>
          </a:xfrm>
        </p:spPr>
      </p:pic>
      <p:pic>
        <p:nvPicPr>
          <p:cNvPr id="8" name="Content Placeholder 7" descr="A close up of a cage&#10;&#10;Description generated with very high confidence">
            <a:extLst>
              <a:ext uri="{FF2B5EF4-FFF2-40B4-BE49-F238E27FC236}">
                <a16:creationId xmlns:a16="http://schemas.microsoft.com/office/drawing/2014/main" id="{C5313DC8-3C0C-42E0-87BC-89D879E68127}"/>
              </a:ext>
            </a:extLst>
          </p:cNvPr>
          <p:cNvPicPr>
            <a:picLocks noGrp="1" noChangeAspect="1"/>
          </p:cNvPicPr>
          <p:nvPr>
            <p:ph sz="half" idx="2"/>
          </p:nvPr>
        </p:nvPicPr>
        <p:blipFill>
          <a:blip r:embed="rId3"/>
          <a:stretch>
            <a:fillRect/>
          </a:stretch>
        </p:blipFill>
        <p:spPr>
          <a:xfrm>
            <a:off x="5979111" y="1862440"/>
            <a:ext cx="5228207" cy="3505352"/>
          </a:xfrm>
        </p:spPr>
      </p:pic>
    </p:spTree>
    <p:extLst>
      <p:ext uri="{BB962C8B-B14F-4D97-AF65-F5344CB8AC3E}">
        <p14:creationId xmlns:p14="http://schemas.microsoft.com/office/powerpoint/2010/main" val="3277947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E6532-B30E-418A-A16A-2171F5594536}"/>
              </a:ext>
            </a:extLst>
          </p:cNvPr>
          <p:cNvSpPr>
            <a:spLocks noGrp="1"/>
          </p:cNvSpPr>
          <p:nvPr>
            <p:ph type="title"/>
          </p:nvPr>
        </p:nvSpPr>
        <p:spPr/>
        <p:txBody>
          <a:bodyPr/>
          <a:lstStyle/>
          <a:p>
            <a:r>
              <a:rPr lang="en-US" dirty="0"/>
              <a:t>Modern Day Social Injustice</a:t>
            </a:r>
          </a:p>
        </p:txBody>
      </p:sp>
      <p:pic>
        <p:nvPicPr>
          <p:cNvPr id="6" name="Content Placeholder 5" descr="A close up of a logo&#10;&#10;Description generated with very high confidence">
            <a:extLst>
              <a:ext uri="{FF2B5EF4-FFF2-40B4-BE49-F238E27FC236}">
                <a16:creationId xmlns:a16="http://schemas.microsoft.com/office/drawing/2014/main" id="{6C559D72-0FC0-4AE8-BA7B-14E512213ED1}"/>
              </a:ext>
            </a:extLst>
          </p:cNvPr>
          <p:cNvPicPr>
            <a:picLocks noGrp="1" noChangeAspect="1"/>
          </p:cNvPicPr>
          <p:nvPr>
            <p:ph sz="half" idx="1"/>
          </p:nvPr>
        </p:nvPicPr>
        <p:blipFill>
          <a:blip r:embed="rId2"/>
          <a:stretch>
            <a:fillRect/>
          </a:stretch>
        </p:blipFill>
        <p:spPr>
          <a:xfrm>
            <a:off x="529210" y="2037806"/>
            <a:ext cx="5157216" cy="3939757"/>
          </a:xfrm>
        </p:spPr>
      </p:pic>
      <p:pic>
        <p:nvPicPr>
          <p:cNvPr id="8" name="Content Placeholder 7">
            <a:extLst>
              <a:ext uri="{FF2B5EF4-FFF2-40B4-BE49-F238E27FC236}">
                <a16:creationId xmlns:a16="http://schemas.microsoft.com/office/drawing/2014/main" id="{9B7A1FD7-087B-47F1-9AE8-D78C77907845}"/>
              </a:ext>
            </a:extLst>
          </p:cNvPr>
          <p:cNvPicPr>
            <a:picLocks noGrp="1" noChangeAspect="1"/>
          </p:cNvPicPr>
          <p:nvPr>
            <p:ph sz="half" idx="2"/>
          </p:nvPr>
        </p:nvPicPr>
        <p:blipFill>
          <a:blip r:embed="rId3"/>
          <a:stretch>
            <a:fillRect/>
          </a:stretch>
        </p:blipFill>
        <p:spPr>
          <a:xfrm>
            <a:off x="6191794" y="2037806"/>
            <a:ext cx="5590903" cy="3939757"/>
          </a:xfrm>
        </p:spPr>
      </p:pic>
    </p:spTree>
    <p:extLst>
      <p:ext uri="{BB962C8B-B14F-4D97-AF65-F5344CB8AC3E}">
        <p14:creationId xmlns:p14="http://schemas.microsoft.com/office/powerpoint/2010/main" val="32033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A4BC169-EBB4-C14B-9C41-03F23E4F5C8F}" vid="{BE3F6124-849A-C74F-8B7B-48085C71FD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TotalTime>
  <Words>2721</Words>
  <Application>Microsoft Office PowerPoint</Application>
  <PresentationFormat>Widescreen</PresentationFormat>
  <Paragraphs>314</Paragraphs>
  <Slides>62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62</vt:i4>
      </vt:variant>
    </vt:vector>
  </HeadingPairs>
  <TitlesOfParts>
    <vt:vector size="68" baseType="lpstr">
      <vt:lpstr>Montserrat</vt:lpstr>
      <vt:lpstr>Arial</vt:lpstr>
      <vt:lpstr>Open Sans</vt:lpstr>
      <vt:lpstr>Abadi</vt:lpstr>
      <vt:lpstr>Calibri</vt:lpstr>
      <vt:lpstr>Office Theme</vt:lpstr>
      <vt:lpstr>Mental Health &amp; Ministry: A Critical but Complicated Alliance</vt:lpstr>
      <vt:lpstr>Learning Objectives</vt:lpstr>
      <vt:lpstr>A Historical Context</vt:lpstr>
      <vt:lpstr>PowerPoint Presentation</vt:lpstr>
      <vt:lpstr>Dr. Samuel Cartwright &amp; Drapetomania</vt:lpstr>
      <vt:lpstr>Dr. Benjamin Rush &amp; Negritude</vt:lpstr>
      <vt:lpstr>Civil Rights Movement</vt:lpstr>
      <vt:lpstr>Modern Day Social Injustice</vt:lpstr>
      <vt:lpstr>Modern Day Social Injustice</vt:lpstr>
      <vt:lpstr>Racism and Mental Health</vt:lpstr>
      <vt:lpstr>Protest Psychosis</vt:lpstr>
      <vt:lpstr>Stigma</vt:lpstr>
      <vt:lpstr>There is NO health without mental health</vt:lpstr>
      <vt:lpstr>PowerPoint Presentation</vt:lpstr>
      <vt:lpstr> Faith and mental health   are inextricably linked </vt:lpstr>
      <vt:lpstr>A Biblical Framework</vt:lpstr>
      <vt:lpstr>A Biblical Framework</vt:lpstr>
      <vt:lpstr>Powerful Connections </vt:lpstr>
      <vt:lpstr>Powerful Connections</vt:lpstr>
      <vt:lpstr>Mental Illness in the Bible: Hannah</vt:lpstr>
      <vt:lpstr>Mental Illness in the Bible: Job</vt:lpstr>
      <vt:lpstr>Mental Illness in the Bible: Elijah</vt:lpstr>
      <vt:lpstr>Mental Illness in the Bible: Moses</vt:lpstr>
      <vt:lpstr>Mental Illness in the Bible: Gideon</vt:lpstr>
      <vt:lpstr>Intersection of Faith &amp; Mental Health</vt:lpstr>
      <vt:lpstr>Mental Health Defined (WHO)</vt:lpstr>
      <vt:lpstr>Positive Mental Health</vt:lpstr>
      <vt:lpstr> Mental Illness Defined</vt:lpstr>
      <vt:lpstr>Common Psychiatric Illnesses</vt:lpstr>
      <vt:lpstr>Mood Disorders</vt:lpstr>
      <vt:lpstr>Anxiety Disorders</vt:lpstr>
      <vt:lpstr>Schizophrenia</vt:lpstr>
      <vt:lpstr>Post-Traumatic Stress Disorder</vt:lpstr>
      <vt:lpstr>Substance Use Disorders</vt:lpstr>
      <vt:lpstr>Childhood Psychiatric Disorders</vt:lpstr>
      <vt:lpstr>Suicide</vt:lpstr>
      <vt:lpstr>Risk Factors for Suicide</vt:lpstr>
      <vt:lpstr>Diagnosis and Treatment</vt:lpstr>
      <vt:lpstr>Who Delivers Mental Health Care</vt:lpstr>
      <vt:lpstr>Treatment Options</vt:lpstr>
      <vt:lpstr>Psychiatric Medications</vt:lpstr>
      <vt:lpstr>The Counseling Conundrum</vt:lpstr>
      <vt:lpstr>Creating a welcoming environment</vt:lpstr>
      <vt:lpstr>Common Pitfalls</vt:lpstr>
      <vt:lpstr>When to Refer</vt:lpstr>
      <vt:lpstr>No one is immune</vt:lpstr>
      <vt:lpstr>No one is immune</vt:lpstr>
      <vt:lpstr>PowerPoint Presentation</vt:lpstr>
      <vt:lpstr>2016 Ex Pastors Study</vt:lpstr>
      <vt:lpstr>Schaffer Institute 2016</vt:lpstr>
      <vt:lpstr>Soul Shepherding</vt:lpstr>
      <vt:lpstr>Lifeway Research</vt:lpstr>
      <vt:lpstr>Lifeway Research</vt:lpstr>
      <vt:lpstr>PowerPoint Presentation</vt:lpstr>
      <vt:lpstr>Lifeway Research</vt:lpstr>
      <vt:lpstr>Challenges Pastors Face</vt:lpstr>
      <vt:lpstr>Psychologist Chuck Hannaford, SBC</vt:lpstr>
      <vt:lpstr>Pastoral Self-Care</vt:lpstr>
      <vt:lpstr>10 Things</vt:lpstr>
      <vt:lpstr>Healthy Pastors create Healthy Churches</vt:lpstr>
      <vt:lpstr>Is it Time to Refer?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Health &amp; Ministry: A Critical &amp; Complicated Alliance</dc:title>
  <dc:creator>Leesha Ellis-Cox</dc:creator>
  <cp:lastModifiedBy>Leesha Ellis-Cox</cp:lastModifiedBy>
  <cp:revision>31</cp:revision>
  <cp:lastPrinted>2018-11-10T03:16:41Z</cp:lastPrinted>
  <dcterms:created xsi:type="dcterms:W3CDTF">2018-11-10T03:08:54Z</dcterms:created>
  <dcterms:modified xsi:type="dcterms:W3CDTF">2018-11-13T05:35:32Z</dcterms:modified>
</cp:coreProperties>
</file>