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57" r:id="rId5"/>
    <p:sldId id="261" r:id="rId6"/>
    <p:sldId id="263" r:id="rId7"/>
    <p:sldId id="262" r:id="rId8"/>
    <p:sldId id="264" r:id="rId9"/>
    <p:sldId id="265" r:id="rId10"/>
    <p:sldId id="266"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25CF4B-4CAE-491A-A7C9-9F09911EF768}" v="7" dt="2018-11-12T21:00:31.7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9" autoAdjust="0"/>
    <p:restoredTop sz="94660"/>
  </p:normalViewPr>
  <p:slideViewPr>
    <p:cSldViewPr snapToGrid="0">
      <p:cViewPr>
        <p:scale>
          <a:sx n="100" d="100"/>
          <a:sy n="100" d="100"/>
        </p:scale>
        <p:origin x="424" y="-38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 S" userId="035555992b581135" providerId="LiveId" clId="{1D25CF4B-4CAE-491A-A7C9-9F09911EF768}"/>
    <pc:docChg chg="undo custSel mod modSld">
      <pc:chgData name="D S" userId="035555992b581135" providerId="LiveId" clId="{1D25CF4B-4CAE-491A-A7C9-9F09911EF768}" dt="2018-11-12T21:00:31.793" v="8"/>
      <pc:docMkLst>
        <pc:docMk/>
      </pc:docMkLst>
      <pc:sldChg chg="addSp delSp modSp mod setBg setClrOvrMap">
        <pc:chgData name="D S" userId="035555992b581135" providerId="LiveId" clId="{1D25CF4B-4CAE-491A-A7C9-9F09911EF768}" dt="2018-11-12T21:00:31.793" v="8"/>
        <pc:sldMkLst>
          <pc:docMk/>
          <pc:sldMk cId="3200587677" sldId="260"/>
        </pc:sldMkLst>
        <pc:spChg chg="mod">
          <ac:chgData name="D S" userId="035555992b581135" providerId="LiveId" clId="{1D25CF4B-4CAE-491A-A7C9-9F09911EF768}" dt="2018-11-12T20:58:35.123" v="3" actId="26606"/>
          <ac:spMkLst>
            <pc:docMk/>
            <pc:sldMk cId="3200587677" sldId="260"/>
            <ac:spMk id="2" creationId="{1A5E726B-91A9-446E-8C01-808A9A222903}"/>
          </ac:spMkLst>
        </pc:spChg>
        <pc:spChg chg="del">
          <ac:chgData name="D S" userId="035555992b581135" providerId="LiveId" clId="{1D25CF4B-4CAE-491A-A7C9-9F09911EF768}" dt="2018-11-12T20:57:48.614" v="0" actId="26606"/>
          <ac:spMkLst>
            <pc:docMk/>
            <pc:sldMk cId="3200587677" sldId="260"/>
            <ac:spMk id="3" creationId="{2BCD9054-2CA3-4170-845F-714D935AB77D}"/>
          </ac:spMkLst>
        </pc:spChg>
        <pc:spChg chg="add del">
          <ac:chgData name="D S" userId="035555992b581135" providerId="LiveId" clId="{1D25CF4B-4CAE-491A-A7C9-9F09911EF768}" dt="2018-11-12T20:58:35.123" v="3" actId="26606"/>
          <ac:spMkLst>
            <pc:docMk/>
            <pc:sldMk cId="3200587677" sldId="260"/>
            <ac:spMk id="10" creationId="{3B0DF90E-6BAD-4E82-8FDF-717C9A357378}"/>
          </ac:spMkLst>
        </pc:spChg>
        <pc:spChg chg="add del">
          <ac:chgData name="D S" userId="035555992b581135" providerId="LiveId" clId="{1D25CF4B-4CAE-491A-A7C9-9F09911EF768}" dt="2018-11-12T20:58:35.123" v="3" actId="26606"/>
          <ac:spMkLst>
            <pc:docMk/>
            <pc:sldMk cId="3200587677" sldId="260"/>
            <ac:spMk id="12" creationId="{13DCC859-0434-4BB8-B6C5-09C88AE698FB}"/>
          </ac:spMkLst>
        </pc:spChg>
        <pc:spChg chg="add del">
          <ac:chgData name="D S" userId="035555992b581135" providerId="LiveId" clId="{1D25CF4B-4CAE-491A-A7C9-9F09911EF768}" dt="2018-11-12T20:58:35.123" v="3" actId="26606"/>
          <ac:spMkLst>
            <pc:docMk/>
            <pc:sldMk cId="3200587677" sldId="260"/>
            <ac:spMk id="14" creationId="{08E7ACFB-B791-4C23-8B17-013FEDC09A89}"/>
          </ac:spMkLst>
        </pc:spChg>
        <pc:graphicFrameChg chg="add mod modGraphic">
          <ac:chgData name="D S" userId="035555992b581135" providerId="LiveId" clId="{1D25CF4B-4CAE-491A-A7C9-9F09911EF768}" dt="2018-11-12T21:00:31.793" v="8"/>
          <ac:graphicFrameMkLst>
            <pc:docMk/>
            <pc:sldMk cId="3200587677" sldId="260"/>
            <ac:graphicFrameMk id="5" creationId="{E504DB4B-AB62-4D23-9CF6-C5110A72D619}"/>
          </ac:graphicFrameMkLst>
        </pc:graphicFrame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6" Type="http://schemas.openxmlformats.org/officeDocument/2006/relationships/image" Target="../media/image18.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6" Type="http://schemas.openxmlformats.org/officeDocument/2006/relationships/image" Target="../media/image18.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34206F-E1AF-4ACB-B5D4-E37451D65E1E}" type="doc">
      <dgm:prSet loTypeId="urn:microsoft.com/office/officeart/2018/5/layout/IconLeaf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628A7FF-8F40-4AC4-96E1-C790D13F9414}">
      <dgm:prSet/>
      <dgm:spPr/>
      <dgm:t>
        <a:bodyPr/>
        <a:lstStyle/>
        <a:p>
          <a:pPr>
            <a:lnSpc>
              <a:spcPct val="100000"/>
            </a:lnSpc>
            <a:defRPr cap="all"/>
          </a:pPr>
          <a:r>
            <a:rPr lang="en-US"/>
            <a:t>Nearly 50% of Americans believe the wealth gap is a serious moral problem.</a:t>
          </a:r>
        </a:p>
      </dgm:t>
    </dgm:pt>
    <dgm:pt modelId="{855A270F-E671-41A6-94EF-6DB42AE6EA40}" type="parTrans" cxnId="{A50CADAB-D375-4DFA-BD7A-06C423468947}">
      <dgm:prSet/>
      <dgm:spPr/>
      <dgm:t>
        <a:bodyPr/>
        <a:lstStyle/>
        <a:p>
          <a:endParaRPr lang="en-US"/>
        </a:p>
      </dgm:t>
    </dgm:pt>
    <dgm:pt modelId="{097A5A10-FBE0-4771-B42A-662417F7D44E}" type="sibTrans" cxnId="{A50CADAB-D375-4DFA-BD7A-06C423468947}">
      <dgm:prSet/>
      <dgm:spPr/>
      <dgm:t>
        <a:bodyPr/>
        <a:lstStyle/>
        <a:p>
          <a:pPr>
            <a:lnSpc>
              <a:spcPct val="100000"/>
            </a:lnSpc>
          </a:pPr>
          <a:endParaRPr lang="en-US"/>
        </a:p>
      </dgm:t>
    </dgm:pt>
    <dgm:pt modelId="{26D09537-1C9C-4E68-8645-F59622826C49}">
      <dgm:prSet/>
      <dgm:spPr/>
      <dgm:t>
        <a:bodyPr/>
        <a:lstStyle/>
        <a:p>
          <a:pPr>
            <a:lnSpc>
              <a:spcPct val="100000"/>
            </a:lnSpc>
            <a:defRPr cap="all"/>
          </a:pPr>
          <a:r>
            <a:rPr lang="en-US"/>
            <a:t>56 million Protestants attend weekly worship in the USA. </a:t>
          </a:r>
        </a:p>
      </dgm:t>
    </dgm:pt>
    <dgm:pt modelId="{07B08169-9492-474B-9DCD-B3F81D649BE6}" type="parTrans" cxnId="{BF130A5E-A81C-4352-8D2C-9D74C45CCBB0}">
      <dgm:prSet/>
      <dgm:spPr/>
      <dgm:t>
        <a:bodyPr/>
        <a:lstStyle/>
        <a:p>
          <a:endParaRPr lang="en-US"/>
        </a:p>
      </dgm:t>
    </dgm:pt>
    <dgm:pt modelId="{3B1236F5-031E-4356-94D6-E200604FCC28}" type="sibTrans" cxnId="{BF130A5E-A81C-4352-8D2C-9D74C45CCBB0}">
      <dgm:prSet/>
      <dgm:spPr/>
      <dgm:t>
        <a:bodyPr/>
        <a:lstStyle/>
        <a:p>
          <a:pPr>
            <a:lnSpc>
              <a:spcPct val="100000"/>
            </a:lnSpc>
          </a:pPr>
          <a:endParaRPr lang="en-US"/>
        </a:p>
      </dgm:t>
    </dgm:pt>
    <dgm:pt modelId="{FB67E6ED-0F01-46BB-9B87-3FD6ED8C76E3}">
      <dgm:prSet/>
      <dgm:spPr/>
      <dgm:t>
        <a:bodyPr/>
        <a:lstStyle/>
        <a:p>
          <a:pPr>
            <a:lnSpc>
              <a:spcPct val="100000"/>
            </a:lnSpc>
            <a:defRPr cap="all"/>
          </a:pPr>
          <a:r>
            <a:rPr lang="en-US"/>
            <a:t>Churches receive over $50b a year in donations. </a:t>
          </a:r>
        </a:p>
      </dgm:t>
    </dgm:pt>
    <dgm:pt modelId="{C9311636-C55B-4C10-B27B-E8FE077A6DD0}" type="parTrans" cxnId="{E53CAFE8-6CA1-49FD-A84C-6D8FC490B0F4}">
      <dgm:prSet/>
      <dgm:spPr/>
      <dgm:t>
        <a:bodyPr/>
        <a:lstStyle/>
        <a:p>
          <a:endParaRPr lang="en-US"/>
        </a:p>
      </dgm:t>
    </dgm:pt>
    <dgm:pt modelId="{2F022B89-D059-42D1-9ABA-91CAD99E5EBC}" type="sibTrans" cxnId="{E53CAFE8-6CA1-49FD-A84C-6D8FC490B0F4}">
      <dgm:prSet/>
      <dgm:spPr/>
      <dgm:t>
        <a:bodyPr/>
        <a:lstStyle/>
        <a:p>
          <a:pPr>
            <a:lnSpc>
              <a:spcPct val="100000"/>
            </a:lnSpc>
          </a:pPr>
          <a:endParaRPr lang="en-US"/>
        </a:p>
      </dgm:t>
    </dgm:pt>
    <dgm:pt modelId="{37BFA7A5-44D8-4128-90AA-7A5FCB581315}">
      <dgm:prSet/>
      <dgm:spPr/>
      <dgm:t>
        <a:bodyPr/>
        <a:lstStyle/>
        <a:p>
          <a:pPr>
            <a:lnSpc>
              <a:spcPct val="100000"/>
            </a:lnSpc>
            <a:defRPr cap="all"/>
          </a:pPr>
          <a:r>
            <a:rPr lang="en-US" dirty="0"/>
            <a:t>1 in 5 households has zero or negative wealth. Nearly a third of African-American and Latino households are “underwater” financially.</a:t>
          </a:r>
        </a:p>
      </dgm:t>
    </dgm:pt>
    <dgm:pt modelId="{323C5F17-3676-4AD2-B4BB-97114856930C}" type="parTrans" cxnId="{762E5274-7985-4925-8F17-DB0048FB76E3}">
      <dgm:prSet/>
      <dgm:spPr/>
      <dgm:t>
        <a:bodyPr/>
        <a:lstStyle/>
        <a:p>
          <a:endParaRPr lang="en-US"/>
        </a:p>
      </dgm:t>
    </dgm:pt>
    <dgm:pt modelId="{80843AD3-DFE9-412C-8A72-610D6A60995C}" type="sibTrans" cxnId="{762E5274-7985-4925-8F17-DB0048FB76E3}">
      <dgm:prSet/>
      <dgm:spPr/>
      <dgm:t>
        <a:bodyPr/>
        <a:lstStyle/>
        <a:p>
          <a:pPr>
            <a:lnSpc>
              <a:spcPct val="100000"/>
            </a:lnSpc>
          </a:pPr>
          <a:endParaRPr lang="en-US"/>
        </a:p>
      </dgm:t>
    </dgm:pt>
    <dgm:pt modelId="{EE050D76-3FDD-4BA5-AA60-23651776938B}">
      <dgm:prSet/>
      <dgm:spPr/>
      <dgm:t>
        <a:bodyPr/>
        <a:lstStyle/>
        <a:p>
          <a:pPr>
            <a:lnSpc>
              <a:spcPct val="100000"/>
            </a:lnSpc>
            <a:defRPr cap="all"/>
          </a:pPr>
          <a:r>
            <a:rPr lang="en-US"/>
            <a:t>The combined impact of $1 trillion in credit-card debt, $1.4 trillion in student loan debt, and stagnant wages are taking a toll. </a:t>
          </a:r>
        </a:p>
      </dgm:t>
    </dgm:pt>
    <dgm:pt modelId="{129A9B6E-CFD9-4CEC-9998-7BA25E67792B}" type="parTrans" cxnId="{F7A6C442-B208-49F4-B42E-316C12DDEF96}">
      <dgm:prSet/>
      <dgm:spPr/>
      <dgm:t>
        <a:bodyPr/>
        <a:lstStyle/>
        <a:p>
          <a:endParaRPr lang="en-US"/>
        </a:p>
      </dgm:t>
    </dgm:pt>
    <dgm:pt modelId="{E4DC0D85-29D7-418D-816C-9EBE70E28A54}" type="sibTrans" cxnId="{F7A6C442-B208-49F4-B42E-316C12DDEF96}">
      <dgm:prSet/>
      <dgm:spPr/>
      <dgm:t>
        <a:bodyPr/>
        <a:lstStyle/>
        <a:p>
          <a:pPr>
            <a:lnSpc>
              <a:spcPct val="100000"/>
            </a:lnSpc>
          </a:pPr>
          <a:endParaRPr lang="en-US"/>
        </a:p>
      </dgm:t>
    </dgm:pt>
    <dgm:pt modelId="{A5D9B40F-66A6-497D-AB62-5DF4284D23DE}">
      <dgm:prSet/>
      <dgm:spPr/>
      <dgm:t>
        <a:bodyPr/>
        <a:lstStyle/>
        <a:p>
          <a:pPr>
            <a:lnSpc>
              <a:spcPct val="100000"/>
            </a:lnSpc>
            <a:defRPr cap="all"/>
          </a:pPr>
          <a:r>
            <a:rPr lang="en-US"/>
            <a:t>Americans with savings are not building wealth as effectively as they could.</a:t>
          </a:r>
        </a:p>
      </dgm:t>
    </dgm:pt>
    <dgm:pt modelId="{F125066E-AF81-4BB1-BBC9-D880C7755C0D}" type="parTrans" cxnId="{F727B014-3277-47FF-AAB4-972AF1C66467}">
      <dgm:prSet/>
      <dgm:spPr/>
      <dgm:t>
        <a:bodyPr/>
        <a:lstStyle/>
        <a:p>
          <a:endParaRPr lang="en-US"/>
        </a:p>
      </dgm:t>
    </dgm:pt>
    <dgm:pt modelId="{3401D7B2-F3F0-4DB7-95C8-831C9BB88311}" type="sibTrans" cxnId="{F727B014-3277-47FF-AAB4-972AF1C66467}">
      <dgm:prSet/>
      <dgm:spPr/>
      <dgm:t>
        <a:bodyPr/>
        <a:lstStyle/>
        <a:p>
          <a:pPr>
            <a:lnSpc>
              <a:spcPct val="100000"/>
            </a:lnSpc>
          </a:pPr>
          <a:endParaRPr lang="en-US"/>
        </a:p>
      </dgm:t>
    </dgm:pt>
    <dgm:pt modelId="{5CAB0288-C183-4BE7-B4F2-5DD3E6379675}">
      <dgm:prSet/>
      <dgm:spPr/>
      <dgm:t>
        <a:bodyPr/>
        <a:lstStyle/>
        <a:p>
          <a:pPr>
            <a:lnSpc>
              <a:spcPct val="100000"/>
            </a:lnSpc>
            <a:defRPr cap="all"/>
          </a:pPr>
          <a:r>
            <a:rPr lang="en-US" dirty="0"/>
            <a:t>The wealth gap will increase more drastically for millennials, blacks and Hispanics. </a:t>
          </a:r>
        </a:p>
      </dgm:t>
    </dgm:pt>
    <dgm:pt modelId="{568BAC26-465F-4FFB-AA2D-D2D58D35647C}" type="parTrans" cxnId="{369BC295-EF34-410B-8ABF-8F3C38B3D48E}">
      <dgm:prSet/>
      <dgm:spPr/>
      <dgm:t>
        <a:bodyPr/>
        <a:lstStyle/>
        <a:p>
          <a:endParaRPr lang="en-US"/>
        </a:p>
      </dgm:t>
    </dgm:pt>
    <dgm:pt modelId="{F880B916-4248-4116-BB47-A233FA7CE876}" type="sibTrans" cxnId="{369BC295-EF34-410B-8ABF-8F3C38B3D48E}">
      <dgm:prSet/>
      <dgm:spPr/>
      <dgm:t>
        <a:bodyPr/>
        <a:lstStyle/>
        <a:p>
          <a:pPr>
            <a:lnSpc>
              <a:spcPct val="100000"/>
            </a:lnSpc>
          </a:pPr>
          <a:endParaRPr lang="en-US"/>
        </a:p>
      </dgm:t>
    </dgm:pt>
    <dgm:pt modelId="{F1EC54EC-1796-464A-8F18-19F987AB24C1}">
      <dgm:prSet/>
      <dgm:spPr/>
      <dgm:t>
        <a:bodyPr/>
        <a:lstStyle/>
        <a:p>
          <a:pPr>
            <a:lnSpc>
              <a:spcPct val="100000"/>
            </a:lnSpc>
            <a:defRPr cap="all"/>
          </a:pPr>
          <a:r>
            <a:rPr lang="en-US" dirty="0"/>
            <a:t>The overall homeownership rate for millennials, ages 25 to 34, was at 37 percent in 2015, which is 8 percentage points lower than the rates for the previous two generations — Gen X and the Baby Boomers — when they were the same age. This is historically the usual means of wealth building in America.</a:t>
          </a:r>
        </a:p>
      </dgm:t>
    </dgm:pt>
    <dgm:pt modelId="{2D39F825-3DB8-4A92-92D3-82207C15435E}" type="parTrans" cxnId="{2B5B6C92-1844-4446-B8AB-1B9972014593}">
      <dgm:prSet/>
      <dgm:spPr/>
      <dgm:t>
        <a:bodyPr/>
        <a:lstStyle/>
        <a:p>
          <a:endParaRPr lang="en-US"/>
        </a:p>
      </dgm:t>
    </dgm:pt>
    <dgm:pt modelId="{FA95A1D3-D108-422E-A77F-1D4516A48BAD}" type="sibTrans" cxnId="{2B5B6C92-1844-4446-B8AB-1B9972014593}">
      <dgm:prSet/>
      <dgm:spPr/>
      <dgm:t>
        <a:bodyPr/>
        <a:lstStyle/>
        <a:p>
          <a:endParaRPr lang="en-US"/>
        </a:p>
      </dgm:t>
    </dgm:pt>
    <dgm:pt modelId="{E4FE61E7-924A-4DD3-913F-20395EF741B7}" type="pres">
      <dgm:prSet presAssocID="{AC34206F-E1AF-4ACB-B5D4-E37451D65E1E}" presName="root" presStyleCnt="0">
        <dgm:presLayoutVars>
          <dgm:dir/>
          <dgm:resizeHandles val="exact"/>
        </dgm:presLayoutVars>
      </dgm:prSet>
      <dgm:spPr/>
    </dgm:pt>
    <dgm:pt modelId="{50686C02-7542-49A2-A4B0-D9B5DD07BF7B}" type="pres">
      <dgm:prSet presAssocID="{5628A7FF-8F40-4AC4-96E1-C790D13F9414}" presName="compNode" presStyleCnt="0"/>
      <dgm:spPr/>
    </dgm:pt>
    <dgm:pt modelId="{33843997-9016-4E98-988B-6C811B2B9246}" type="pres">
      <dgm:prSet presAssocID="{5628A7FF-8F40-4AC4-96E1-C790D13F9414}" presName="iconBgRect" presStyleLbl="bgShp" presStyleIdx="0" presStyleCnt="8"/>
      <dgm:spPr>
        <a:prstGeom prst="round2DiagRect">
          <a:avLst>
            <a:gd name="adj1" fmla="val 29727"/>
            <a:gd name="adj2" fmla="val 0"/>
          </a:avLst>
        </a:prstGeom>
      </dgm:spPr>
    </dgm:pt>
    <dgm:pt modelId="{E8A096DB-C2A0-4D16-80DF-7C6195EBCF26}" type="pres">
      <dgm:prSet presAssocID="{5628A7FF-8F40-4AC4-96E1-C790D13F9414}"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a:ext>
      </dgm:extLst>
    </dgm:pt>
    <dgm:pt modelId="{955CA098-F411-409E-B06E-FC61D77CE02D}" type="pres">
      <dgm:prSet presAssocID="{5628A7FF-8F40-4AC4-96E1-C790D13F9414}" presName="spaceRect" presStyleCnt="0"/>
      <dgm:spPr/>
    </dgm:pt>
    <dgm:pt modelId="{C1393B42-3476-4C7A-B39B-3F55B7BFF918}" type="pres">
      <dgm:prSet presAssocID="{5628A7FF-8F40-4AC4-96E1-C790D13F9414}" presName="textRect" presStyleLbl="revTx" presStyleIdx="0" presStyleCnt="8">
        <dgm:presLayoutVars>
          <dgm:chMax val="1"/>
          <dgm:chPref val="1"/>
        </dgm:presLayoutVars>
      </dgm:prSet>
      <dgm:spPr/>
    </dgm:pt>
    <dgm:pt modelId="{31F3C9F8-981C-4A1A-9DA7-B23AB1433FBC}" type="pres">
      <dgm:prSet presAssocID="{097A5A10-FBE0-4771-B42A-662417F7D44E}" presName="sibTrans" presStyleCnt="0"/>
      <dgm:spPr/>
    </dgm:pt>
    <dgm:pt modelId="{312F2339-75FB-4CB5-B8D2-7584F6CD50E8}" type="pres">
      <dgm:prSet presAssocID="{26D09537-1C9C-4E68-8645-F59622826C49}" presName="compNode" presStyleCnt="0"/>
      <dgm:spPr/>
    </dgm:pt>
    <dgm:pt modelId="{40E105E3-1B67-4C3A-8C8C-7B051ADC8648}" type="pres">
      <dgm:prSet presAssocID="{26D09537-1C9C-4E68-8645-F59622826C49}" presName="iconBgRect" presStyleLbl="bgShp" presStyleIdx="1" presStyleCnt="8"/>
      <dgm:spPr>
        <a:prstGeom prst="round2DiagRect">
          <a:avLst>
            <a:gd name="adj1" fmla="val 29727"/>
            <a:gd name="adj2" fmla="val 0"/>
          </a:avLst>
        </a:prstGeom>
      </dgm:spPr>
    </dgm:pt>
    <dgm:pt modelId="{02C91701-07FC-44CD-9FBE-A24E1DD2C7DE}" type="pres">
      <dgm:prSet presAssocID="{26D09537-1C9C-4E68-8645-F59622826C49}"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am"/>
        </a:ext>
      </dgm:extLst>
    </dgm:pt>
    <dgm:pt modelId="{7548E3DF-850A-4C84-8BEF-50551F79EBDE}" type="pres">
      <dgm:prSet presAssocID="{26D09537-1C9C-4E68-8645-F59622826C49}" presName="spaceRect" presStyleCnt="0"/>
      <dgm:spPr/>
    </dgm:pt>
    <dgm:pt modelId="{D7C96D11-CAE5-435C-9F90-B8E1EDB4927C}" type="pres">
      <dgm:prSet presAssocID="{26D09537-1C9C-4E68-8645-F59622826C49}" presName="textRect" presStyleLbl="revTx" presStyleIdx="1" presStyleCnt="8">
        <dgm:presLayoutVars>
          <dgm:chMax val="1"/>
          <dgm:chPref val="1"/>
        </dgm:presLayoutVars>
      </dgm:prSet>
      <dgm:spPr/>
    </dgm:pt>
    <dgm:pt modelId="{AB2B844B-E877-4BB7-BCCB-4EA2D0714431}" type="pres">
      <dgm:prSet presAssocID="{3B1236F5-031E-4356-94D6-E200604FCC28}" presName="sibTrans" presStyleCnt="0"/>
      <dgm:spPr/>
    </dgm:pt>
    <dgm:pt modelId="{AF977ECD-1A1D-4DE2-B86C-BAC7415C7DDC}" type="pres">
      <dgm:prSet presAssocID="{FB67E6ED-0F01-46BB-9B87-3FD6ED8C76E3}" presName="compNode" presStyleCnt="0"/>
      <dgm:spPr/>
    </dgm:pt>
    <dgm:pt modelId="{EDF96DAE-1CC1-4BD8-8ECA-C83C8F521C38}" type="pres">
      <dgm:prSet presAssocID="{FB67E6ED-0F01-46BB-9B87-3FD6ED8C76E3}" presName="iconBgRect" presStyleLbl="bgShp" presStyleIdx="2" presStyleCnt="8"/>
      <dgm:spPr>
        <a:prstGeom prst="round2DiagRect">
          <a:avLst>
            <a:gd name="adj1" fmla="val 29727"/>
            <a:gd name="adj2" fmla="val 0"/>
          </a:avLst>
        </a:prstGeom>
      </dgm:spPr>
    </dgm:pt>
    <dgm:pt modelId="{4CE185D2-E05E-49EF-A456-9605A2F904CB}" type="pres">
      <dgm:prSet presAssocID="{FB67E6ED-0F01-46BB-9B87-3FD6ED8C76E3}"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oney"/>
        </a:ext>
      </dgm:extLst>
    </dgm:pt>
    <dgm:pt modelId="{846F958F-7D0C-49F8-9266-93D18079D950}" type="pres">
      <dgm:prSet presAssocID="{FB67E6ED-0F01-46BB-9B87-3FD6ED8C76E3}" presName="spaceRect" presStyleCnt="0"/>
      <dgm:spPr/>
    </dgm:pt>
    <dgm:pt modelId="{4FC2CFE9-E724-47EC-8949-6A915FBA0046}" type="pres">
      <dgm:prSet presAssocID="{FB67E6ED-0F01-46BB-9B87-3FD6ED8C76E3}" presName="textRect" presStyleLbl="revTx" presStyleIdx="2" presStyleCnt="8">
        <dgm:presLayoutVars>
          <dgm:chMax val="1"/>
          <dgm:chPref val="1"/>
        </dgm:presLayoutVars>
      </dgm:prSet>
      <dgm:spPr/>
    </dgm:pt>
    <dgm:pt modelId="{01FECB6E-C3E4-4C3E-BF1B-23AEB87662FB}" type="pres">
      <dgm:prSet presAssocID="{2F022B89-D059-42D1-9ABA-91CAD99E5EBC}" presName="sibTrans" presStyleCnt="0"/>
      <dgm:spPr/>
    </dgm:pt>
    <dgm:pt modelId="{04BC1176-AB9A-40D9-9C86-EEC0454A80B6}" type="pres">
      <dgm:prSet presAssocID="{37BFA7A5-44D8-4128-90AA-7A5FCB581315}" presName="compNode" presStyleCnt="0"/>
      <dgm:spPr/>
    </dgm:pt>
    <dgm:pt modelId="{5E475976-1017-4585-A943-44197FE43675}" type="pres">
      <dgm:prSet presAssocID="{37BFA7A5-44D8-4128-90AA-7A5FCB581315}" presName="iconBgRect" presStyleLbl="bgShp" presStyleIdx="3" presStyleCnt="8"/>
      <dgm:spPr>
        <a:prstGeom prst="round2DiagRect">
          <a:avLst>
            <a:gd name="adj1" fmla="val 29727"/>
            <a:gd name="adj2" fmla="val 0"/>
          </a:avLst>
        </a:prstGeom>
      </dgm:spPr>
    </dgm:pt>
    <dgm:pt modelId="{EBF4AF87-439E-4993-A3BB-5BEFE17D53EA}" type="pres">
      <dgm:prSet presAssocID="{37BFA7A5-44D8-4128-90AA-7A5FCB581315}"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se"/>
        </a:ext>
      </dgm:extLst>
    </dgm:pt>
    <dgm:pt modelId="{997C4879-7244-46E0-9C8B-F9B64AD59305}" type="pres">
      <dgm:prSet presAssocID="{37BFA7A5-44D8-4128-90AA-7A5FCB581315}" presName="spaceRect" presStyleCnt="0"/>
      <dgm:spPr/>
    </dgm:pt>
    <dgm:pt modelId="{91EBECE4-1549-4AEC-AD30-5922175490CD}" type="pres">
      <dgm:prSet presAssocID="{37BFA7A5-44D8-4128-90AA-7A5FCB581315}" presName="textRect" presStyleLbl="revTx" presStyleIdx="3" presStyleCnt="8" custSzX="2186944">
        <dgm:presLayoutVars>
          <dgm:chMax val="1"/>
          <dgm:chPref val="1"/>
        </dgm:presLayoutVars>
      </dgm:prSet>
      <dgm:spPr/>
    </dgm:pt>
    <dgm:pt modelId="{0FED7101-85C9-4486-80F6-C974B8890E94}" type="pres">
      <dgm:prSet presAssocID="{80843AD3-DFE9-412C-8A72-610D6A60995C}" presName="sibTrans" presStyleCnt="0"/>
      <dgm:spPr/>
    </dgm:pt>
    <dgm:pt modelId="{A189F18C-CC21-4E79-AE2D-AD43DCEB0C0E}" type="pres">
      <dgm:prSet presAssocID="{EE050D76-3FDD-4BA5-AA60-23651776938B}" presName="compNode" presStyleCnt="0"/>
      <dgm:spPr/>
    </dgm:pt>
    <dgm:pt modelId="{6BC057A6-2094-4886-8296-8CC5B54B0AFC}" type="pres">
      <dgm:prSet presAssocID="{EE050D76-3FDD-4BA5-AA60-23651776938B}" presName="iconBgRect" presStyleLbl="bgShp" presStyleIdx="4" presStyleCnt="8"/>
      <dgm:spPr>
        <a:prstGeom prst="round2DiagRect">
          <a:avLst>
            <a:gd name="adj1" fmla="val 29727"/>
            <a:gd name="adj2" fmla="val 0"/>
          </a:avLst>
        </a:prstGeom>
      </dgm:spPr>
    </dgm:pt>
    <dgm:pt modelId="{403AD123-5B02-4417-ADC1-EB628452B77C}" type="pres">
      <dgm:prSet presAssocID="{EE050D76-3FDD-4BA5-AA60-23651776938B}"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ollar"/>
        </a:ext>
      </dgm:extLst>
    </dgm:pt>
    <dgm:pt modelId="{8F5E8728-6C96-48AF-9EA4-473A6DE2CC57}" type="pres">
      <dgm:prSet presAssocID="{EE050D76-3FDD-4BA5-AA60-23651776938B}" presName="spaceRect" presStyleCnt="0"/>
      <dgm:spPr/>
    </dgm:pt>
    <dgm:pt modelId="{D4568D06-5709-436D-B7CD-BF470480E217}" type="pres">
      <dgm:prSet presAssocID="{EE050D76-3FDD-4BA5-AA60-23651776938B}" presName="textRect" presStyleLbl="revTx" presStyleIdx="4" presStyleCnt="8">
        <dgm:presLayoutVars>
          <dgm:chMax val="1"/>
          <dgm:chPref val="1"/>
        </dgm:presLayoutVars>
      </dgm:prSet>
      <dgm:spPr/>
    </dgm:pt>
    <dgm:pt modelId="{A0B212DB-6B68-48F8-A973-089284021F04}" type="pres">
      <dgm:prSet presAssocID="{E4DC0D85-29D7-418D-816C-9EBE70E28A54}" presName="sibTrans" presStyleCnt="0"/>
      <dgm:spPr/>
    </dgm:pt>
    <dgm:pt modelId="{E89D5650-ED86-486E-A134-186CC646C779}" type="pres">
      <dgm:prSet presAssocID="{A5D9B40F-66A6-497D-AB62-5DF4284D23DE}" presName="compNode" presStyleCnt="0"/>
      <dgm:spPr/>
    </dgm:pt>
    <dgm:pt modelId="{5EF6EFA7-293C-4005-94EC-8A21D8104EC4}" type="pres">
      <dgm:prSet presAssocID="{A5D9B40F-66A6-497D-AB62-5DF4284D23DE}" presName="iconBgRect" presStyleLbl="bgShp" presStyleIdx="5" presStyleCnt="8"/>
      <dgm:spPr>
        <a:prstGeom prst="round2DiagRect">
          <a:avLst>
            <a:gd name="adj1" fmla="val 29727"/>
            <a:gd name="adj2" fmla="val 0"/>
          </a:avLst>
        </a:prstGeom>
      </dgm:spPr>
    </dgm:pt>
    <dgm:pt modelId="{C25959A2-888C-4CFF-AC1F-68D067DA31C8}" type="pres">
      <dgm:prSet presAssocID="{A5D9B40F-66A6-497D-AB62-5DF4284D23DE}"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oins"/>
        </a:ext>
      </dgm:extLst>
    </dgm:pt>
    <dgm:pt modelId="{721DBFD8-4BBB-41BF-93B3-68AC325F65A4}" type="pres">
      <dgm:prSet presAssocID="{A5D9B40F-66A6-497D-AB62-5DF4284D23DE}" presName="spaceRect" presStyleCnt="0"/>
      <dgm:spPr/>
    </dgm:pt>
    <dgm:pt modelId="{5A160AB1-F768-4815-9FD5-1EE10A544319}" type="pres">
      <dgm:prSet presAssocID="{A5D9B40F-66A6-497D-AB62-5DF4284D23DE}" presName="textRect" presStyleLbl="revTx" presStyleIdx="5" presStyleCnt="8">
        <dgm:presLayoutVars>
          <dgm:chMax val="1"/>
          <dgm:chPref val="1"/>
        </dgm:presLayoutVars>
      </dgm:prSet>
      <dgm:spPr/>
    </dgm:pt>
    <dgm:pt modelId="{B0AE4388-DE41-4AC9-8717-8896F93BA39C}" type="pres">
      <dgm:prSet presAssocID="{3401D7B2-F3F0-4DB7-95C8-831C9BB88311}" presName="sibTrans" presStyleCnt="0"/>
      <dgm:spPr/>
    </dgm:pt>
    <dgm:pt modelId="{D2670DDB-366F-46A8-805E-0CAD291573D7}" type="pres">
      <dgm:prSet presAssocID="{5CAB0288-C183-4BE7-B4F2-5DD3E6379675}" presName="compNode" presStyleCnt="0"/>
      <dgm:spPr/>
    </dgm:pt>
    <dgm:pt modelId="{C829B1AF-B0E1-4B69-B90A-8C3206AADA32}" type="pres">
      <dgm:prSet presAssocID="{5CAB0288-C183-4BE7-B4F2-5DD3E6379675}" presName="iconBgRect" presStyleLbl="bgShp" presStyleIdx="6" presStyleCnt="8"/>
      <dgm:spPr>
        <a:prstGeom prst="round2DiagRect">
          <a:avLst>
            <a:gd name="adj1" fmla="val 29727"/>
            <a:gd name="adj2" fmla="val 0"/>
          </a:avLst>
        </a:prstGeom>
      </dgm:spPr>
    </dgm:pt>
    <dgm:pt modelId="{5A66EEF7-7C2D-45F4-A6D1-6C8AC9343E06}" type="pres">
      <dgm:prSet presAssocID="{5CAB0288-C183-4BE7-B4F2-5DD3E6379675}"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Upward trend"/>
        </a:ext>
      </dgm:extLst>
    </dgm:pt>
    <dgm:pt modelId="{F4E18B63-9024-441A-BD8B-7B2CE50B6F1D}" type="pres">
      <dgm:prSet presAssocID="{5CAB0288-C183-4BE7-B4F2-5DD3E6379675}" presName="spaceRect" presStyleCnt="0"/>
      <dgm:spPr/>
    </dgm:pt>
    <dgm:pt modelId="{C5C4BACF-365D-4935-BFA3-6F764D1F2FE4}" type="pres">
      <dgm:prSet presAssocID="{5CAB0288-C183-4BE7-B4F2-5DD3E6379675}" presName="textRect" presStyleLbl="revTx" presStyleIdx="6" presStyleCnt="8">
        <dgm:presLayoutVars>
          <dgm:chMax val="1"/>
          <dgm:chPref val="1"/>
        </dgm:presLayoutVars>
      </dgm:prSet>
      <dgm:spPr/>
    </dgm:pt>
    <dgm:pt modelId="{00DA298A-F899-4500-8E14-F4C9B18606BC}" type="pres">
      <dgm:prSet presAssocID="{F880B916-4248-4116-BB47-A233FA7CE876}" presName="sibTrans" presStyleCnt="0"/>
      <dgm:spPr/>
    </dgm:pt>
    <dgm:pt modelId="{13F7B230-6553-4EFE-B5B8-570B7C3A6617}" type="pres">
      <dgm:prSet presAssocID="{F1EC54EC-1796-464A-8F18-19F987AB24C1}" presName="compNode" presStyleCnt="0"/>
      <dgm:spPr/>
    </dgm:pt>
    <dgm:pt modelId="{1AB7D139-BA30-49C9-958B-EF67D9E1B8AF}" type="pres">
      <dgm:prSet presAssocID="{F1EC54EC-1796-464A-8F18-19F987AB24C1}" presName="iconBgRect" presStyleLbl="bgShp" presStyleIdx="7" presStyleCnt="8"/>
      <dgm:spPr>
        <a:prstGeom prst="round2DiagRect">
          <a:avLst>
            <a:gd name="adj1" fmla="val 29727"/>
            <a:gd name="adj2" fmla="val 0"/>
          </a:avLst>
        </a:prstGeom>
      </dgm:spPr>
    </dgm:pt>
    <dgm:pt modelId="{DF866D1B-C443-46CD-91EA-677E8A24AA46}" type="pres">
      <dgm:prSet presAssocID="{F1EC54EC-1796-464A-8F18-19F987AB24C1}"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a:noFill/>
        </a:ln>
      </dgm:spPr>
      <dgm:extLst>
        <a:ext uri="{E40237B7-FDA0-4F09-8148-C483321AD2D9}">
          <dgm14:cNvPr xmlns:dgm14="http://schemas.microsoft.com/office/drawing/2010/diagram" id="0" name="" descr="Checkmark"/>
        </a:ext>
      </dgm:extLst>
    </dgm:pt>
    <dgm:pt modelId="{1AF80EF8-1A43-4F6B-A64B-BB837EB3E535}" type="pres">
      <dgm:prSet presAssocID="{F1EC54EC-1796-464A-8F18-19F987AB24C1}" presName="spaceRect" presStyleCnt="0"/>
      <dgm:spPr/>
    </dgm:pt>
    <dgm:pt modelId="{E09C33DA-D745-4B7E-9403-D4FA1207A2E3}" type="pres">
      <dgm:prSet presAssocID="{F1EC54EC-1796-464A-8F18-19F987AB24C1}" presName="textRect" presStyleLbl="revTx" presStyleIdx="7" presStyleCnt="8" custScaleX="188581">
        <dgm:presLayoutVars>
          <dgm:chMax val="1"/>
          <dgm:chPref val="1"/>
        </dgm:presLayoutVars>
      </dgm:prSet>
      <dgm:spPr/>
    </dgm:pt>
  </dgm:ptLst>
  <dgm:cxnLst>
    <dgm:cxn modelId="{F727B014-3277-47FF-AAB4-972AF1C66467}" srcId="{AC34206F-E1AF-4ACB-B5D4-E37451D65E1E}" destId="{A5D9B40F-66A6-497D-AB62-5DF4284D23DE}" srcOrd="5" destOrd="0" parTransId="{F125066E-AF81-4BB1-BBC9-D880C7755C0D}" sibTransId="{3401D7B2-F3F0-4DB7-95C8-831C9BB88311}"/>
    <dgm:cxn modelId="{3F0F8B39-B32C-4896-8507-B6F82F5E72C4}" type="presOf" srcId="{EE050D76-3FDD-4BA5-AA60-23651776938B}" destId="{D4568D06-5709-436D-B7CD-BF470480E217}" srcOrd="0" destOrd="0" presId="urn:microsoft.com/office/officeart/2018/5/layout/IconLeafLabelList"/>
    <dgm:cxn modelId="{F5C2C43F-5BFE-4882-89E8-6A162F75FBAF}" type="presOf" srcId="{A5D9B40F-66A6-497D-AB62-5DF4284D23DE}" destId="{5A160AB1-F768-4815-9FD5-1EE10A544319}" srcOrd="0" destOrd="0" presId="urn:microsoft.com/office/officeart/2018/5/layout/IconLeafLabelList"/>
    <dgm:cxn modelId="{BF130A5E-A81C-4352-8D2C-9D74C45CCBB0}" srcId="{AC34206F-E1AF-4ACB-B5D4-E37451D65E1E}" destId="{26D09537-1C9C-4E68-8645-F59622826C49}" srcOrd="1" destOrd="0" parTransId="{07B08169-9492-474B-9DCD-B3F81D649BE6}" sibTransId="{3B1236F5-031E-4356-94D6-E200604FCC28}"/>
    <dgm:cxn modelId="{F7A6C442-B208-49F4-B42E-316C12DDEF96}" srcId="{AC34206F-E1AF-4ACB-B5D4-E37451D65E1E}" destId="{EE050D76-3FDD-4BA5-AA60-23651776938B}" srcOrd="4" destOrd="0" parTransId="{129A9B6E-CFD9-4CEC-9998-7BA25E67792B}" sibTransId="{E4DC0D85-29D7-418D-816C-9EBE70E28A54}"/>
    <dgm:cxn modelId="{CCC5BA4F-D888-4D74-9BAC-631021FF75C4}" type="presOf" srcId="{FB67E6ED-0F01-46BB-9B87-3FD6ED8C76E3}" destId="{4FC2CFE9-E724-47EC-8949-6A915FBA0046}" srcOrd="0" destOrd="0" presId="urn:microsoft.com/office/officeart/2018/5/layout/IconLeafLabelList"/>
    <dgm:cxn modelId="{C918CD71-106C-42E9-AED7-CFC09829B09D}" type="presOf" srcId="{26D09537-1C9C-4E68-8645-F59622826C49}" destId="{D7C96D11-CAE5-435C-9F90-B8E1EDB4927C}" srcOrd="0" destOrd="0" presId="urn:microsoft.com/office/officeart/2018/5/layout/IconLeafLabelList"/>
    <dgm:cxn modelId="{762E5274-7985-4925-8F17-DB0048FB76E3}" srcId="{AC34206F-E1AF-4ACB-B5D4-E37451D65E1E}" destId="{37BFA7A5-44D8-4128-90AA-7A5FCB581315}" srcOrd="3" destOrd="0" parTransId="{323C5F17-3676-4AD2-B4BB-97114856930C}" sibTransId="{80843AD3-DFE9-412C-8A72-610D6A60995C}"/>
    <dgm:cxn modelId="{48973F7F-6862-4AAE-B30D-124270B192A4}" type="presOf" srcId="{F1EC54EC-1796-464A-8F18-19F987AB24C1}" destId="{E09C33DA-D745-4B7E-9403-D4FA1207A2E3}" srcOrd="0" destOrd="0" presId="urn:microsoft.com/office/officeart/2018/5/layout/IconLeafLabelList"/>
    <dgm:cxn modelId="{2B5B6C92-1844-4446-B8AB-1B9972014593}" srcId="{AC34206F-E1AF-4ACB-B5D4-E37451D65E1E}" destId="{F1EC54EC-1796-464A-8F18-19F987AB24C1}" srcOrd="7" destOrd="0" parTransId="{2D39F825-3DB8-4A92-92D3-82207C15435E}" sibTransId="{FA95A1D3-D108-422E-A77F-1D4516A48BAD}"/>
    <dgm:cxn modelId="{369BC295-EF34-410B-8ABF-8F3C38B3D48E}" srcId="{AC34206F-E1AF-4ACB-B5D4-E37451D65E1E}" destId="{5CAB0288-C183-4BE7-B4F2-5DD3E6379675}" srcOrd="6" destOrd="0" parTransId="{568BAC26-465F-4FFB-AA2D-D2D58D35647C}" sibTransId="{F880B916-4248-4116-BB47-A233FA7CE876}"/>
    <dgm:cxn modelId="{C98369A4-70E2-47F4-AA42-B25777285232}" type="presOf" srcId="{5628A7FF-8F40-4AC4-96E1-C790D13F9414}" destId="{C1393B42-3476-4C7A-B39B-3F55B7BFF918}" srcOrd="0" destOrd="0" presId="urn:microsoft.com/office/officeart/2018/5/layout/IconLeafLabelList"/>
    <dgm:cxn modelId="{A50CADAB-D375-4DFA-BD7A-06C423468947}" srcId="{AC34206F-E1AF-4ACB-B5D4-E37451D65E1E}" destId="{5628A7FF-8F40-4AC4-96E1-C790D13F9414}" srcOrd="0" destOrd="0" parTransId="{855A270F-E671-41A6-94EF-6DB42AE6EA40}" sibTransId="{097A5A10-FBE0-4771-B42A-662417F7D44E}"/>
    <dgm:cxn modelId="{5715C1B9-A623-4E67-8EE4-8A46CE1C89DC}" type="presOf" srcId="{37BFA7A5-44D8-4128-90AA-7A5FCB581315}" destId="{91EBECE4-1549-4AEC-AD30-5922175490CD}" srcOrd="0" destOrd="0" presId="urn:microsoft.com/office/officeart/2018/5/layout/IconLeafLabelList"/>
    <dgm:cxn modelId="{E53CAFE8-6CA1-49FD-A84C-6D8FC490B0F4}" srcId="{AC34206F-E1AF-4ACB-B5D4-E37451D65E1E}" destId="{FB67E6ED-0F01-46BB-9B87-3FD6ED8C76E3}" srcOrd="2" destOrd="0" parTransId="{C9311636-C55B-4C10-B27B-E8FE077A6DD0}" sibTransId="{2F022B89-D059-42D1-9ABA-91CAD99E5EBC}"/>
    <dgm:cxn modelId="{387888FD-5BAA-4EC6-949F-E4FC9E1E0807}" type="presOf" srcId="{5CAB0288-C183-4BE7-B4F2-5DD3E6379675}" destId="{C5C4BACF-365D-4935-BFA3-6F764D1F2FE4}" srcOrd="0" destOrd="0" presId="urn:microsoft.com/office/officeart/2018/5/layout/IconLeafLabelList"/>
    <dgm:cxn modelId="{2CBBA9FE-81C3-4CA5-930A-EBCEF7132CF2}" type="presOf" srcId="{AC34206F-E1AF-4ACB-B5D4-E37451D65E1E}" destId="{E4FE61E7-924A-4DD3-913F-20395EF741B7}" srcOrd="0" destOrd="0" presId="urn:microsoft.com/office/officeart/2018/5/layout/IconLeafLabelList"/>
    <dgm:cxn modelId="{8E287170-F8D3-4C23-8738-2564C51D3C6A}" type="presParOf" srcId="{E4FE61E7-924A-4DD3-913F-20395EF741B7}" destId="{50686C02-7542-49A2-A4B0-D9B5DD07BF7B}" srcOrd="0" destOrd="0" presId="urn:microsoft.com/office/officeart/2018/5/layout/IconLeafLabelList"/>
    <dgm:cxn modelId="{343522BC-055E-4BF3-B06E-DBE7F147B63E}" type="presParOf" srcId="{50686C02-7542-49A2-A4B0-D9B5DD07BF7B}" destId="{33843997-9016-4E98-988B-6C811B2B9246}" srcOrd="0" destOrd="0" presId="urn:microsoft.com/office/officeart/2018/5/layout/IconLeafLabelList"/>
    <dgm:cxn modelId="{D3021FB7-6D0D-4B5F-BA8A-61B5F76ABCCE}" type="presParOf" srcId="{50686C02-7542-49A2-A4B0-D9B5DD07BF7B}" destId="{E8A096DB-C2A0-4D16-80DF-7C6195EBCF26}" srcOrd="1" destOrd="0" presId="urn:microsoft.com/office/officeart/2018/5/layout/IconLeafLabelList"/>
    <dgm:cxn modelId="{5F6C2BA9-1DB1-4717-BF5D-1572698AA3DD}" type="presParOf" srcId="{50686C02-7542-49A2-A4B0-D9B5DD07BF7B}" destId="{955CA098-F411-409E-B06E-FC61D77CE02D}" srcOrd="2" destOrd="0" presId="urn:microsoft.com/office/officeart/2018/5/layout/IconLeafLabelList"/>
    <dgm:cxn modelId="{DF2E2C4C-5485-4401-A6D5-CFF463A2D864}" type="presParOf" srcId="{50686C02-7542-49A2-A4B0-D9B5DD07BF7B}" destId="{C1393B42-3476-4C7A-B39B-3F55B7BFF918}" srcOrd="3" destOrd="0" presId="urn:microsoft.com/office/officeart/2018/5/layout/IconLeafLabelList"/>
    <dgm:cxn modelId="{CD377A0E-B0F4-4926-81B1-519C391DDDDD}" type="presParOf" srcId="{E4FE61E7-924A-4DD3-913F-20395EF741B7}" destId="{31F3C9F8-981C-4A1A-9DA7-B23AB1433FBC}" srcOrd="1" destOrd="0" presId="urn:microsoft.com/office/officeart/2018/5/layout/IconLeafLabelList"/>
    <dgm:cxn modelId="{E163DCFC-8371-44B0-984D-59F456975464}" type="presParOf" srcId="{E4FE61E7-924A-4DD3-913F-20395EF741B7}" destId="{312F2339-75FB-4CB5-B8D2-7584F6CD50E8}" srcOrd="2" destOrd="0" presId="urn:microsoft.com/office/officeart/2018/5/layout/IconLeafLabelList"/>
    <dgm:cxn modelId="{61D59B6B-6662-4E06-BFB7-704DEE76DC5C}" type="presParOf" srcId="{312F2339-75FB-4CB5-B8D2-7584F6CD50E8}" destId="{40E105E3-1B67-4C3A-8C8C-7B051ADC8648}" srcOrd="0" destOrd="0" presId="urn:microsoft.com/office/officeart/2018/5/layout/IconLeafLabelList"/>
    <dgm:cxn modelId="{D598CECD-8E18-4B6E-916F-81E382FE74B5}" type="presParOf" srcId="{312F2339-75FB-4CB5-B8D2-7584F6CD50E8}" destId="{02C91701-07FC-44CD-9FBE-A24E1DD2C7DE}" srcOrd="1" destOrd="0" presId="urn:microsoft.com/office/officeart/2018/5/layout/IconLeafLabelList"/>
    <dgm:cxn modelId="{9828B176-B436-47E9-A9F2-C6FE5B1A6FA8}" type="presParOf" srcId="{312F2339-75FB-4CB5-B8D2-7584F6CD50E8}" destId="{7548E3DF-850A-4C84-8BEF-50551F79EBDE}" srcOrd="2" destOrd="0" presId="urn:microsoft.com/office/officeart/2018/5/layout/IconLeafLabelList"/>
    <dgm:cxn modelId="{CE74C625-27C1-49E4-B48D-23FE220D70BB}" type="presParOf" srcId="{312F2339-75FB-4CB5-B8D2-7584F6CD50E8}" destId="{D7C96D11-CAE5-435C-9F90-B8E1EDB4927C}" srcOrd="3" destOrd="0" presId="urn:microsoft.com/office/officeart/2018/5/layout/IconLeafLabelList"/>
    <dgm:cxn modelId="{01CF5931-EB81-4F5C-87B5-F3776F09BDC4}" type="presParOf" srcId="{E4FE61E7-924A-4DD3-913F-20395EF741B7}" destId="{AB2B844B-E877-4BB7-BCCB-4EA2D0714431}" srcOrd="3" destOrd="0" presId="urn:microsoft.com/office/officeart/2018/5/layout/IconLeafLabelList"/>
    <dgm:cxn modelId="{AFACA8C4-7CA8-44F6-B2E6-40C54ABD9312}" type="presParOf" srcId="{E4FE61E7-924A-4DD3-913F-20395EF741B7}" destId="{AF977ECD-1A1D-4DE2-B86C-BAC7415C7DDC}" srcOrd="4" destOrd="0" presId="urn:microsoft.com/office/officeart/2018/5/layout/IconLeafLabelList"/>
    <dgm:cxn modelId="{B806E3E7-B667-4A09-8293-80F84BB5C165}" type="presParOf" srcId="{AF977ECD-1A1D-4DE2-B86C-BAC7415C7DDC}" destId="{EDF96DAE-1CC1-4BD8-8ECA-C83C8F521C38}" srcOrd="0" destOrd="0" presId="urn:microsoft.com/office/officeart/2018/5/layout/IconLeafLabelList"/>
    <dgm:cxn modelId="{47737748-FEA6-48C8-8339-2CDB6BA3C190}" type="presParOf" srcId="{AF977ECD-1A1D-4DE2-B86C-BAC7415C7DDC}" destId="{4CE185D2-E05E-49EF-A456-9605A2F904CB}" srcOrd="1" destOrd="0" presId="urn:microsoft.com/office/officeart/2018/5/layout/IconLeafLabelList"/>
    <dgm:cxn modelId="{6F42AAE3-1DB3-4B0F-87C3-C811421DE4D9}" type="presParOf" srcId="{AF977ECD-1A1D-4DE2-B86C-BAC7415C7DDC}" destId="{846F958F-7D0C-49F8-9266-93D18079D950}" srcOrd="2" destOrd="0" presId="urn:microsoft.com/office/officeart/2018/5/layout/IconLeafLabelList"/>
    <dgm:cxn modelId="{DAF6210D-2F93-4C79-A937-9C3E99F38FCC}" type="presParOf" srcId="{AF977ECD-1A1D-4DE2-B86C-BAC7415C7DDC}" destId="{4FC2CFE9-E724-47EC-8949-6A915FBA0046}" srcOrd="3" destOrd="0" presId="urn:microsoft.com/office/officeart/2018/5/layout/IconLeafLabelList"/>
    <dgm:cxn modelId="{411FA505-980A-4087-BEE0-82FCA0822EDA}" type="presParOf" srcId="{E4FE61E7-924A-4DD3-913F-20395EF741B7}" destId="{01FECB6E-C3E4-4C3E-BF1B-23AEB87662FB}" srcOrd="5" destOrd="0" presId="urn:microsoft.com/office/officeart/2018/5/layout/IconLeafLabelList"/>
    <dgm:cxn modelId="{0D6CF649-7B32-42FB-A994-EB0ABC476B2D}" type="presParOf" srcId="{E4FE61E7-924A-4DD3-913F-20395EF741B7}" destId="{04BC1176-AB9A-40D9-9C86-EEC0454A80B6}" srcOrd="6" destOrd="0" presId="urn:microsoft.com/office/officeart/2018/5/layout/IconLeafLabelList"/>
    <dgm:cxn modelId="{6B44CE86-A1C6-4AB0-891E-55F8EB3F1BBA}" type="presParOf" srcId="{04BC1176-AB9A-40D9-9C86-EEC0454A80B6}" destId="{5E475976-1017-4585-A943-44197FE43675}" srcOrd="0" destOrd="0" presId="urn:microsoft.com/office/officeart/2018/5/layout/IconLeafLabelList"/>
    <dgm:cxn modelId="{EF9B6D33-51A1-4554-A37F-A457A5DAD184}" type="presParOf" srcId="{04BC1176-AB9A-40D9-9C86-EEC0454A80B6}" destId="{EBF4AF87-439E-4993-A3BB-5BEFE17D53EA}" srcOrd="1" destOrd="0" presId="urn:microsoft.com/office/officeart/2018/5/layout/IconLeafLabelList"/>
    <dgm:cxn modelId="{A4471802-BA79-48E6-AC03-92DF76261CAE}" type="presParOf" srcId="{04BC1176-AB9A-40D9-9C86-EEC0454A80B6}" destId="{997C4879-7244-46E0-9C8B-F9B64AD59305}" srcOrd="2" destOrd="0" presId="urn:microsoft.com/office/officeart/2018/5/layout/IconLeafLabelList"/>
    <dgm:cxn modelId="{9A68809C-66DA-41FD-9353-C12AA455295D}" type="presParOf" srcId="{04BC1176-AB9A-40D9-9C86-EEC0454A80B6}" destId="{91EBECE4-1549-4AEC-AD30-5922175490CD}" srcOrd="3" destOrd="0" presId="urn:microsoft.com/office/officeart/2018/5/layout/IconLeafLabelList"/>
    <dgm:cxn modelId="{DBB21F95-03BF-4335-8F4F-410ACC18A590}" type="presParOf" srcId="{E4FE61E7-924A-4DD3-913F-20395EF741B7}" destId="{0FED7101-85C9-4486-80F6-C974B8890E94}" srcOrd="7" destOrd="0" presId="urn:microsoft.com/office/officeart/2018/5/layout/IconLeafLabelList"/>
    <dgm:cxn modelId="{2943DF76-EC62-47DA-BF46-7CCC29DCD5AE}" type="presParOf" srcId="{E4FE61E7-924A-4DD3-913F-20395EF741B7}" destId="{A189F18C-CC21-4E79-AE2D-AD43DCEB0C0E}" srcOrd="8" destOrd="0" presId="urn:microsoft.com/office/officeart/2018/5/layout/IconLeafLabelList"/>
    <dgm:cxn modelId="{01E6F3C4-FA62-4009-90D6-FDA80BFD9A7E}" type="presParOf" srcId="{A189F18C-CC21-4E79-AE2D-AD43DCEB0C0E}" destId="{6BC057A6-2094-4886-8296-8CC5B54B0AFC}" srcOrd="0" destOrd="0" presId="urn:microsoft.com/office/officeart/2018/5/layout/IconLeafLabelList"/>
    <dgm:cxn modelId="{64FF4286-90A3-43F9-B64B-34348D42AFD7}" type="presParOf" srcId="{A189F18C-CC21-4E79-AE2D-AD43DCEB0C0E}" destId="{403AD123-5B02-4417-ADC1-EB628452B77C}" srcOrd="1" destOrd="0" presId="urn:microsoft.com/office/officeart/2018/5/layout/IconLeafLabelList"/>
    <dgm:cxn modelId="{E65F38E6-276E-4F57-B8E1-A1538C0878C8}" type="presParOf" srcId="{A189F18C-CC21-4E79-AE2D-AD43DCEB0C0E}" destId="{8F5E8728-6C96-48AF-9EA4-473A6DE2CC57}" srcOrd="2" destOrd="0" presId="urn:microsoft.com/office/officeart/2018/5/layout/IconLeafLabelList"/>
    <dgm:cxn modelId="{C1DC9EBA-71AB-4217-9309-C568F0DE9B2A}" type="presParOf" srcId="{A189F18C-CC21-4E79-AE2D-AD43DCEB0C0E}" destId="{D4568D06-5709-436D-B7CD-BF470480E217}" srcOrd="3" destOrd="0" presId="urn:microsoft.com/office/officeart/2018/5/layout/IconLeafLabelList"/>
    <dgm:cxn modelId="{AE0A9AC9-FA00-418C-BDE0-6FF790449FCF}" type="presParOf" srcId="{E4FE61E7-924A-4DD3-913F-20395EF741B7}" destId="{A0B212DB-6B68-48F8-A973-089284021F04}" srcOrd="9" destOrd="0" presId="urn:microsoft.com/office/officeart/2018/5/layout/IconLeafLabelList"/>
    <dgm:cxn modelId="{F34EFF53-86DA-4CB9-B7BF-00D532A10313}" type="presParOf" srcId="{E4FE61E7-924A-4DD3-913F-20395EF741B7}" destId="{E89D5650-ED86-486E-A134-186CC646C779}" srcOrd="10" destOrd="0" presId="urn:microsoft.com/office/officeart/2018/5/layout/IconLeafLabelList"/>
    <dgm:cxn modelId="{2581FB69-E51E-4F71-9240-33519F7F9A5C}" type="presParOf" srcId="{E89D5650-ED86-486E-A134-186CC646C779}" destId="{5EF6EFA7-293C-4005-94EC-8A21D8104EC4}" srcOrd="0" destOrd="0" presId="urn:microsoft.com/office/officeart/2018/5/layout/IconLeafLabelList"/>
    <dgm:cxn modelId="{8D64CF41-4EFE-4FB8-99FE-C8BFDEE5144C}" type="presParOf" srcId="{E89D5650-ED86-486E-A134-186CC646C779}" destId="{C25959A2-888C-4CFF-AC1F-68D067DA31C8}" srcOrd="1" destOrd="0" presId="urn:microsoft.com/office/officeart/2018/5/layout/IconLeafLabelList"/>
    <dgm:cxn modelId="{274B5FD7-AEE9-4881-A687-CCC93F0B83E7}" type="presParOf" srcId="{E89D5650-ED86-486E-A134-186CC646C779}" destId="{721DBFD8-4BBB-41BF-93B3-68AC325F65A4}" srcOrd="2" destOrd="0" presId="urn:microsoft.com/office/officeart/2018/5/layout/IconLeafLabelList"/>
    <dgm:cxn modelId="{E6ED266A-87DF-43F3-889D-7CDBBDE023E4}" type="presParOf" srcId="{E89D5650-ED86-486E-A134-186CC646C779}" destId="{5A160AB1-F768-4815-9FD5-1EE10A544319}" srcOrd="3" destOrd="0" presId="urn:microsoft.com/office/officeart/2018/5/layout/IconLeafLabelList"/>
    <dgm:cxn modelId="{DB730BC3-4E7B-489D-8BF6-EFDF8C457603}" type="presParOf" srcId="{E4FE61E7-924A-4DD3-913F-20395EF741B7}" destId="{B0AE4388-DE41-4AC9-8717-8896F93BA39C}" srcOrd="11" destOrd="0" presId="urn:microsoft.com/office/officeart/2018/5/layout/IconLeafLabelList"/>
    <dgm:cxn modelId="{68E2B0B8-9B85-422E-98E2-C498EA308A52}" type="presParOf" srcId="{E4FE61E7-924A-4DD3-913F-20395EF741B7}" destId="{D2670DDB-366F-46A8-805E-0CAD291573D7}" srcOrd="12" destOrd="0" presId="urn:microsoft.com/office/officeart/2018/5/layout/IconLeafLabelList"/>
    <dgm:cxn modelId="{A98A1CAC-60DA-48FE-88A5-2F5E72017487}" type="presParOf" srcId="{D2670DDB-366F-46A8-805E-0CAD291573D7}" destId="{C829B1AF-B0E1-4B69-B90A-8C3206AADA32}" srcOrd="0" destOrd="0" presId="urn:microsoft.com/office/officeart/2018/5/layout/IconLeafLabelList"/>
    <dgm:cxn modelId="{FA1126C1-9054-4A9D-B28F-7A36A81650CF}" type="presParOf" srcId="{D2670DDB-366F-46A8-805E-0CAD291573D7}" destId="{5A66EEF7-7C2D-45F4-A6D1-6C8AC9343E06}" srcOrd="1" destOrd="0" presId="urn:microsoft.com/office/officeart/2018/5/layout/IconLeafLabelList"/>
    <dgm:cxn modelId="{9BEE4E47-3BE5-4440-B534-2C5CD2264CF9}" type="presParOf" srcId="{D2670DDB-366F-46A8-805E-0CAD291573D7}" destId="{F4E18B63-9024-441A-BD8B-7B2CE50B6F1D}" srcOrd="2" destOrd="0" presId="urn:microsoft.com/office/officeart/2018/5/layout/IconLeafLabelList"/>
    <dgm:cxn modelId="{1B095CD9-FE73-4645-A7A9-88E042B9751A}" type="presParOf" srcId="{D2670DDB-366F-46A8-805E-0CAD291573D7}" destId="{C5C4BACF-365D-4935-BFA3-6F764D1F2FE4}" srcOrd="3" destOrd="0" presId="urn:microsoft.com/office/officeart/2018/5/layout/IconLeafLabelList"/>
    <dgm:cxn modelId="{7576574D-090D-4916-8D15-136C080E0E5C}" type="presParOf" srcId="{E4FE61E7-924A-4DD3-913F-20395EF741B7}" destId="{00DA298A-F899-4500-8E14-F4C9B18606BC}" srcOrd="13" destOrd="0" presId="urn:microsoft.com/office/officeart/2018/5/layout/IconLeafLabelList"/>
    <dgm:cxn modelId="{1FB976C4-6ECD-4801-B4D6-16E8D49509D5}" type="presParOf" srcId="{E4FE61E7-924A-4DD3-913F-20395EF741B7}" destId="{13F7B230-6553-4EFE-B5B8-570B7C3A6617}" srcOrd="14" destOrd="0" presId="urn:microsoft.com/office/officeart/2018/5/layout/IconLeafLabelList"/>
    <dgm:cxn modelId="{F4CA49BA-2609-4263-AE59-312A56027902}" type="presParOf" srcId="{13F7B230-6553-4EFE-B5B8-570B7C3A6617}" destId="{1AB7D139-BA30-49C9-958B-EF67D9E1B8AF}" srcOrd="0" destOrd="0" presId="urn:microsoft.com/office/officeart/2018/5/layout/IconLeafLabelList"/>
    <dgm:cxn modelId="{6A8A5FB3-E09A-4CD6-A8E4-954DD48C9543}" type="presParOf" srcId="{13F7B230-6553-4EFE-B5B8-570B7C3A6617}" destId="{DF866D1B-C443-46CD-91EA-677E8A24AA46}" srcOrd="1" destOrd="0" presId="urn:microsoft.com/office/officeart/2018/5/layout/IconLeafLabelList"/>
    <dgm:cxn modelId="{B117004E-C823-43D1-BAA1-2B1E4B188E94}" type="presParOf" srcId="{13F7B230-6553-4EFE-B5B8-570B7C3A6617}" destId="{1AF80EF8-1A43-4F6B-A64B-BB837EB3E535}" srcOrd="2" destOrd="0" presId="urn:microsoft.com/office/officeart/2018/5/layout/IconLeafLabelList"/>
    <dgm:cxn modelId="{7B123AC2-1960-449F-AC1D-1D93F23B2F90}" type="presParOf" srcId="{13F7B230-6553-4EFE-B5B8-570B7C3A6617}" destId="{E09C33DA-D745-4B7E-9403-D4FA1207A2E3}"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A27FB2-E941-4FC1-883D-B11B4BA9D735}"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27AE2C82-29C8-49F5-A44F-196014572BA5}">
      <dgm:prSet/>
      <dgm:spPr/>
      <dgm:t>
        <a:bodyPr/>
        <a:lstStyle/>
        <a:p>
          <a:r>
            <a:rPr lang="en-US" b="1"/>
            <a:t>Equality lies at the heart of God but income inequality, in itself, is not a moral evil. </a:t>
          </a:r>
          <a:r>
            <a:rPr lang="en-US"/>
            <a:t>We are created in his image (Gen 1:27) and have a common ancestor (Acts 17:26). Wealth can be created (Deuteronomy 8:18-19, Proverbs 27:26) .</a:t>
          </a:r>
        </a:p>
      </dgm:t>
    </dgm:pt>
    <dgm:pt modelId="{7A07B1E7-F967-48CA-839B-54840AFD8FB2}" type="parTrans" cxnId="{066A1AAD-D012-4665-B046-9FE005356574}">
      <dgm:prSet/>
      <dgm:spPr/>
      <dgm:t>
        <a:bodyPr/>
        <a:lstStyle/>
        <a:p>
          <a:endParaRPr lang="en-US"/>
        </a:p>
      </dgm:t>
    </dgm:pt>
    <dgm:pt modelId="{76EA716E-315E-45C7-8880-7DBD5128B1FF}" type="sibTrans" cxnId="{066A1AAD-D012-4665-B046-9FE005356574}">
      <dgm:prSet/>
      <dgm:spPr/>
      <dgm:t>
        <a:bodyPr/>
        <a:lstStyle/>
        <a:p>
          <a:endParaRPr lang="en-US"/>
        </a:p>
      </dgm:t>
    </dgm:pt>
    <dgm:pt modelId="{DEFCA70B-8D1D-4275-9A58-604DE61F6FCB}">
      <dgm:prSet/>
      <dgm:spPr/>
      <dgm:t>
        <a:bodyPr/>
        <a:lstStyle/>
        <a:p>
          <a:r>
            <a:rPr lang="en-US" b="1" dirty="0"/>
            <a:t>Economic fair balancing and rebalancing are biblical practices. </a:t>
          </a:r>
          <a:r>
            <a:rPr lang="en-US" dirty="0"/>
            <a:t>The newly formed church addressed wealth inequality as its first social issue in which to invoke the Kingdom of God (Acts 2:44-45). “Great grace was upon them all, for there was not a needy person among them” (Acts 4:32– 35). Paul </a:t>
          </a:r>
          <a:r>
            <a:rPr lang="en-US" dirty="0" err="1"/>
            <a:t>aks</a:t>
          </a:r>
          <a:r>
            <a:rPr lang="en-US" dirty="0"/>
            <a:t> the Macedonian churches, to donate money to poor Christians in Jerusalem (2 Corinthians 8:13-15 NIV, quoting Exodus 16:18). The church is challenged to reshape the existing order to conform to these Kingdom principles (Romans 12:2).</a:t>
          </a:r>
        </a:p>
      </dgm:t>
    </dgm:pt>
    <dgm:pt modelId="{015BEF19-1737-44FF-A80C-3BFA38F0BBDD}" type="parTrans" cxnId="{DF3F5C0C-148D-4A09-A214-6AAB98E44430}">
      <dgm:prSet/>
      <dgm:spPr/>
      <dgm:t>
        <a:bodyPr/>
        <a:lstStyle/>
        <a:p>
          <a:endParaRPr lang="en-US"/>
        </a:p>
      </dgm:t>
    </dgm:pt>
    <dgm:pt modelId="{3C36CD66-014F-4301-A3D1-E9FC88D08D1E}" type="sibTrans" cxnId="{DF3F5C0C-148D-4A09-A214-6AAB98E44430}">
      <dgm:prSet/>
      <dgm:spPr/>
      <dgm:t>
        <a:bodyPr/>
        <a:lstStyle/>
        <a:p>
          <a:endParaRPr lang="en-US"/>
        </a:p>
      </dgm:t>
    </dgm:pt>
    <dgm:pt modelId="{DC2456D8-711E-4A56-B4A8-E7EEA3F80126}">
      <dgm:prSet/>
      <dgm:spPr/>
      <dgm:t>
        <a:bodyPr/>
        <a:lstStyle/>
        <a:p>
          <a:r>
            <a:rPr lang="en-US" b="1"/>
            <a:t>Economic and/or social justice is not exclusively a domain of liberation theology, it is near the heart of God. </a:t>
          </a:r>
          <a:r>
            <a:rPr lang="en-US"/>
            <a:t>Scripture challenges us to recognize God’s concern and care for those in need (Luke 6:20 – blessed are you who are poor). God institutes laws to protect the poor, give hope and regulate the conduct of those with abundance (Deuteronomy 24:10–15). God-approved legislation: Debts reduction programs, Fair lending and pay practices (Deuteronomy 15:11-15); Gleaning (Leviticus 19:9–10, Ruth 2:23); Provision for refugees (Deuteronomy 10:17–18).</a:t>
          </a:r>
        </a:p>
      </dgm:t>
    </dgm:pt>
    <dgm:pt modelId="{324FCE38-4F38-4D6A-9CA3-3C05D4BC94C9}" type="parTrans" cxnId="{2FE51FBB-87E7-41DF-8EDB-7A8A870710BD}">
      <dgm:prSet/>
      <dgm:spPr/>
      <dgm:t>
        <a:bodyPr/>
        <a:lstStyle/>
        <a:p>
          <a:endParaRPr lang="en-US"/>
        </a:p>
      </dgm:t>
    </dgm:pt>
    <dgm:pt modelId="{1F029269-7CEF-4A3B-9CD9-97F4E081FB18}" type="sibTrans" cxnId="{2FE51FBB-87E7-41DF-8EDB-7A8A870710BD}">
      <dgm:prSet/>
      <dgm:spPr/>
      <dgm:t>
        <a:bodyPr/>
        <a:lstStyle/>
        <a:p>
          <a:endParaRPr lang="en-US"/>
        </a:p>
      </dgm:t>
    </dgm:pt>
    <dgm:pt modelId="{C7D470A2-C2C2-4C36-9395-2A53D6354995}" type="pres">
      <dgm:prSet presAssocID="{2DA27FB2-E941-4FC1-883D-B11B4BA9D735}" presName="vert0" presStyleCnt="0">
        <dgm:presLayoutVars>
          <dgm:dir/>
          <dgm:animOne val="branch"/>
          <dgm:animLvl val="lvl"/>
        </dgm:presLayoutVars>
      </dgm:prSet>
      <dgm:spPr/>
    </dgm:pt>
    <dgm:pt modelId="{A41D2F9B-5669-443C-834B-01279434A918}" type="pres">
      <dgm:prSet presAssocID="{27AE2C82-29C8-49F5-A44F-196014572BA5}" presName="thickLine" presStyleLbl="alignNode1" presStyleIdx="0" presStyleCnt="3"/>
      <dgm:spPr/>
    </dgm:pt>
    <dgm:pt modelId="{A5C5F0AF-131D-41ED-B5C4-3BA0E8E70AFA}" type="pres">
      <dgm:prSet presAssocID="{27AE2C82-29C8-49F5-A44F-196014572BA5}" presName="horz1" presStyleCnt="0"/>
      <dgm:spPr/>
    </dgm:pt>
    <dgm:pt modelId="{32ABED88-E170-4A51-A9E7-9DC49A2574C2}" type="pres">
      <dgm:prSet presAssocID="{27AE2C82-29C8-49F5-A44F-196014572BA5}" presName="tx1" presStyleLbl="revTx" presStyleIdx="0" presStyleCnt="3"/>
      <dgm:spPr/>
    </dgm:pt>
    <dgm:pt modelId="{A284720A-DB62-4DB3-B8BF-905DBED29750}" type="pres">
      <dgm:prSet presAssocID="{27AE2C82-29C8-49F5-A44F-196014572BA5}" presName="vert1" presStyleCnt="0"/>
      <dgm:spPr/>
    </dgm:pt>
    <dgm:pt modelId="{8EFA17B4-027A-44B8-8B62-63B4A06104BD}" type="pres">
      <dgm:prSet presAssocID="{DEFCA70B-8D1D-4275-9A58-604DE61F6FCB}" presName="thickLine" presStyleLbl="alignNode1" presStyleIdx="1" presStyleCnt="3"/>
      <dgm:spPr/>
    </dgm:pt>
    <dgm:pt modelId="{23356BA3-9CA9-4220-AC08-C259E34AF53A}" type="pres">
      <dgm:prSet presAssocID="{DEFCA70B-8D1D-4275-9A58-604DE61F6FCB}" presName="horz1" presStyleCnt="0"/>
      <dgm:spPr/>
    </dgm:pt>
    <dgm:pt modelId="{D9214588-FE6D-4B33-B870-5017B7F71A89}" type="pres">
      <dgm:prSet presAssocID="{DEFCA70B-8D1D-4275-9A58-604DE61F6FCB}" presName="tx1" presStyleLbl="revTx" presStyleIdx="1" presStyleCnt="3"/>
      <dgm:spPr/>
    </dgm:pt>
    <dgm:pt modelId="{FB92F830-8574-49A7-BACE-43448204904A}" type="pres">
      <dgm:prSet presAssocID="{DEFCA70B-8D1D-4275-9A58-604DE61F6FCB}" presName="vert1" presStyleCnt="0"/>
      <dgm:spPr/>
    </dgm:pt>
    <dgm:pt modelId="{C94E57FF-DDC5-44F3-9E3D-BA709DA7FC21}" type="pres">
      <dgm:prSet presAssocID="{DC2456D8-711E-4A56-B4A8-E7EEA3F80126}" presName="thickLine" presStyleLbl="alignNode1" presStyleIdx="2" presStyleCnt="3"/>
      <dgm:spPr/>
    </dgm:pt>
    <dgm:pt modelId="{3BBDBEF2-42FA-4F43-B843-8F5759C67949}" type="pres">
      <dgm:prSet presAssocID="{DC2456D8-711E-4A56-B4A8-E7EEA3F80126}" presName="horz1" presStyleCnt="0"/>
      <dgm:spPr/>
    </dgm:pt>
    <dgm:pt modelId="{4F17E040-67D8-44BD-95EF-D57763BB1A91}" type="pres">
      <dgm:prSet presAssocID="{DC2456D8-711E-4A56-B4A8-E7EEA3F80126}" presName="tx1" presStyleLbl="revTx" presStyleIdx="2" presStyleCnt="3"/>
      <dgm:spPr/>
    </dgm:pt>
    <dgm:pt modelId="{141D880C-BB4C-4AA5-851A-FE740EEE5303}" type="pres">
      <dgm:prSet presAssocID="{DC2456D8-711E-4A56-B4A8-E7EEA3F80126}" presName="vert1" presStyleCnt="0"/>
      <dgm:spPr/>
    </dgm:pt>
  </dgm:ptLst>
  <dgm:cxnLst>
    <dgm:cxn modelId="{DF3F5C0C-148D-4A09-A214-6AAB98E44430}" srcId="{2DA27FB2-E941-4FC1-883D-B11B4BA9D735}" destId="{DEFCA70B-8D1D-4275-9A58-604DE61F6FCB}" srcOrd="1" destOrd="0" parTransId="{015BEF19-1737-44FF-A80C-3BFA38F0BBDD}" sibTransId="{3C36CD66-014F-4301-A3D1-E9FC88D08D1E}"/>
    <dgm:cxn modelId="{11EDB339-C8BF-45E4-9ECB-CC8B906269C0}" type="presOf" srcId="{DEFCA70B-8D1D-4275-9A58-604DE61F6FCB}" destId="{D9214588-FE6D-4B33-B870-5017B7F71A89}" srcOrd="0" destOrd="0" presId="urn:microsoft.com/office/officeart/2008/layout/LinedList"/>
    <dgm:cxn modelId="{6DC7B546-E3EF-4F69-AF46-85BC3FA2D4AB}" type="presOf" srcId="{DC2456D8-711E-4A56-B4A8-E7EEA3F80126}" destId="{4F17E040-67D8-44BD-95EF-D57763BB1A91}" srcOrd="0" destOrd="0" presId="urn:microsoft.com/office/officeart/2008/layout/LinedList"/>
    <dgm:cxn modelId="{6006968A-D193-4D26-903F-1DD0207844E8}" type="presOf" srcId="{2DA27FB2-E941-4FC1-883D-B11B4BA9D735}" destId="{C7D470A2-C2C2-4C36-9395-2A53D6354995}" srcOrd="0" destOrd="0" presId="urn:microsoft.com/office/officeart/2008/layout/LinedList"/>
    <dgm:cxn modelId="{4E73BBA3-5119-4207-BB79-18E7BA43CD5C}" type="presOf" srcId="{27AE2C82-29C8-49F5-A44F-196014572BA5}" destId="{32ABED88-E170-4A51-A9E7-9DC49A2574C2}" srcOrd="0" destOrd="0" presId="urn:microsoft.com/office/officeart/2008/layout/LinedList"/>
    <dgm:cxn modelId="{066A1AAD-D012-4665-B046-9FE005356574}" srcId="{2DA27FB2-E941-4FC1-883D-B11B4BA9D735}" destId="{27AE2C82-29C8-49F5-A44F-196014572BA5}" srcOrd="0" destOrd="0" parTransId="{7A07B1E7-F967-48CA-839B-54840AFD8FB2}" sibTransId="{76EA716E-315E-45C7-8880-7DBD5128B1FF}"/>
    <dgm:cxn modelId="{2FE51FBB-87E7-41DF-8EDB-7A8A870710BD}" srcId="{2DA27FB2-E941-4FC1-883D-B11B4BA9D735}" destId="{DC2456D8-711E-4A56-B4A8-E7EEA3F80126}" srcOrd="2" destOrd="0" parTransId="{324FCE38-4F38-4D6A-9CA3-3C05D4BC94C9}" sibTransId="{1F029269-7CEF-4A3B-9CD9-97F4E081FB18}"/>
    <dgm:cxn modelId="{455352E5-7773-42A0-9CAC-C70EC11ACD98}" type="presParOf" srcId="{C7D470A2-C2C2-4C36-9395-2A53D6354995}" destId="{A41D2F9B-5669-443C-834B-01279434A918}" srcOrd="0" destOrd="0" presId="urn:microsoft.com/office/officeart/2008/layout/LinedList"/>
    <dgm:cxn modelId="{DC854242-124B-4EBC-8EBE-A7F1932BFC65}" type="presParOf" srcId="{C7D470A2-C2C2-4C36-9395-2A53D6354995}" destId="{A5C5F0AF-131D-41ED-B5C4-3BA0E8E70AFA}" srcOrd="1" destOrd="0" presId="urn:microsoft.com/office/officeart/2008/layout/LinedList"/>
    <dgm:cxn modelId="{3B4A8F2B-6223-4505-8780-FCD823EA2AD6}" type="presParOf" srcId="{A5C5F0AF-131D-41ED-B5C4-3BA0E8E70AFA}" destId="{32ABED88-E170-4A51-A9E7-9DC49A2574C2}" srcOrd="0" destOrd="0" presId="urn:microsoft.com/office/officeart/2008/layout/LinedList"/>
    <dgm:cxn modelId="{58E2E02B-9E48-467F-9E9D-99606E092F50}" type="presParOf" srcId="{A5C5F0AF-131D-41ED-B5C4-3BA0E8E70AFA}" destId="{A284720A-DB62-4DB3-B8BF-905DBED29750}" srcOrd="1" destOrd="0" presId="urn:microsoft.com/office/officeart/2008/layout/LinedList"/>
    <dgm:cxn modelId="{60A52B12-916F-4B46-9B41-DA4B261923D3}" type="presParOf" srcId="{C7D470A2-C2C2-4C36-9395-2A53D6354995}" destId="{8EFA17B4-027A-44B8-8B62-63B4A06104BD}" srcOrd="2" destOrd="0" presId="urn:microsoft.com/office/officeart/2008/layout/LinedList"/>
    <dgm:cxn modelId="{7E1228BE-009B-4D49-94D2-C27878AAF4F0}" type="presParOf" srcId="{C7D470A2-C2C2-4C36-9395-2A53D6354995}" destId="{23356BA3-9CA9-4220-AC08-C259E34AF53A}" srcOrd="3" destOrd="0" presId="urn:microsoft.com/office/officeart/2008/layout/LinedList"/>
    <dgm:cxn modelId="{17D5674B-E676-406D-A9FE-794047C12743}" type="presParOf" srcId="{23356BA3-9CA9-4220-AC08-C259E34AF53A}" destId="{D9214588-FE6D-4B33-B870-5017B7F71A89}" srcOrd="0" destOrd="0" presId="urn:microsoft.com/office/officeart/2008/layout/LinedList"/>
    <dgm:cxn modelId="{3B25A209-B472-46BB-8449-7CA02163B3C7}" type="presParOf" srcId="{23356BA3-9CA9-4220-AC08-C259E34AF53A}" destId="{FB92F830-8574-49A7-BACE-43448204904A}" srcOrd="1" destOrd="0" presId="urn:microsoft.com/office/officeart/2008/layout/LinedList"/>
    <dgm:cxn modelId="{CCD80643-86EE-4537-8CAB-72BE090B7886}" type="presParOf" srcId="{C7D470A2-C2C2-4C36-9395-2A53D6354995}" destId="{C94E57FF-DDC5-44F3-9E3D-BA709DA7FC21}" srcOrd="4" destOrd="0" presId="urn:microsoft.com/office/officeart/2008/layout/LinedList"/>
    <dgm:cxn modelId="{9A2A29A0-B3F6-4942-9B3A-50770AA2274B}" type="presParOf" srcId="{C7D470A2-C2C2-4C36-9395-2A53D6354995}" destId="{3BBDBEF2-42FA-4F43-B843-8F5759C67949}" srcOrd="5" destOrd="0" presId="urn:microsoft.com/office/officeart/2008/layout/LinedList"/>
    <dgm:cxn modelId="{4A9FE7BA-162E-4CCD-9CE8-336693AE91D0}" type="presParOf" srcId="{3BBDBEF2-42FA-4F43-B843-8F5759C67949}" destId="{4F17E040-67D8-44BD-95EF-D57763BB1A91}" srcOrd="0" destOrd="0" presId="urn:microsoft.com/office/officeart/2008/layout/LinedList"/>
    <dgm:cxn modelId="{A9D3F7B1-FBD1-40ED-B58F-92BB0FC7B8A1}" type="presParOf" srcId="{3BBDBEF2-42FA-4F43-B843-8F5759C67949}" destId="{141D880C-BB4C-4AA5-851A-FE740EEE530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43997-9016-4E98-988B-6C811B2B9246}">
      <dsp:nvSpPr>
        <dsp:cNvPr id="0" name=""/>
        <dsp:cNvSpPr/>
      </dsp:nvSpPr>
      <dsp:spPr>
        <a:xfrm>
          <a:off x="565673" y="371314"/>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A096DB-C2A0-4D16-80DF-7C6195EBCF26}">
      <dsp:nvSpPr>
        <dsp:cNvPr id="0" name=""/>
        <dsp:cNvSpPr/>
      </dsp:nvSpPr>
      <dsp:spPr>
        <a:xfrm>
          <a:off x="755113" y="560754"/>
          <a:ext cx="510029" cy="51002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1393B42-3476-4C7A-B39B-3F55B7BFF918}">
      <dsp:nvSpPr>
        <dsp:cNvPr id="0" name=""/>
        <dsp:cNvSpPr/>
      </dsp:nvSpPr>
      <dsp:spPr>
        <a:xfrm>
          <a:off x="281514" y="1537095"/>
          <a:ext cx="1457226"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Nearly 50% of Americans believe the wealth gap is a serious moral problem.</a:t>
          </a:r>
        </a:p>
      </dsp:txBody>
      <dsp:txXfrm>
        <a:off x="281514" y="1537095"/>
        <a:ext cx="1457226" cy="977384"/>
      </dsp:txXfrm>
    </dsp:sp>
    <dsp:sp modelId="{40E105E3-1B67-4C3A-8C8C-7B051ADC8648}">
      <dsp:nvSpPr>
        <dsp:cNvPr id="0" name=""/>
        <dsp:cNvSpPr/>
      </dsp:nvSpPr>
      <dsp:spPr>
        <a:xfrm>
          <a:off x="2277914" y="371314"/>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C91701-07FC-44CD-9FBE-A24E1DD2C7DE}">
      <dsp:nvSpPr>
        <dsp:cNvPr id="0" name=""/>
        <dsp:cNvSpPr/>
      </dsp:nvSpPr>
      <dsp:spPr>
        <a:xfrm>
          <a:off x="2467354" y="560754"/>
          <a:ext cx="510029" cy="51002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C96D11-CAE5-435C-9F90-B8E1EDB4927C}">
      <dsp:nvSpPr>
        <dsp:cNvPr id="0" name=""/>
        <dsp:cNvSpPr/>
      </dsp:nvSpPr>
      <dsp:spPr>
        <a:xfrm>
          <a:off x="1993755" y="1537095"/>
          <a:ext cx="1457226"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56 million Protestants attend weekly worship in the USA. </a:t>
          </a:r>
        </a:p>
      </dsp:txBody>
      <dsp:txXfrm>
        <a:off x="1993755" y="1537095"/>
        <a:ext cx="1457226" cy="977384"/>
      </dsp:txXfrm>
    </dsp:sp>
    <dsp:sp modelId="{EDF96DAE-1CC1-4BD8-8ECA-C83C8F521C38}">
      <dsp:nvSpPr>
        <dsp:cNvPr id="0" name=""/>
        <dsp:cNvSpPr/>
      </dsp:nvSpPr>
      <dsp:spPr>
        <a:xfrm>
          <a:off x="3990156" y="371314"/>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E185D2-E05E-49EF-A456-9605A2F904CB}">
      <dsp:nvSpPr>
        <dsp:cNvPr id="0" name=""/>
        <dsp:cNvSpPr/>
      </dsp:nvSpPr>
      <dsp:spPr>
        <a:xfrm>
          <a:off x="4179595" y="560754"/>
          <a:ext cx="510029" cy="51002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FC2CFE9-E724-47EC-8949-6A915FBA0046}">
      <dsp:nvSpPr>
        <dsp:cNvPr id="0" name=""/>
        <dsp:cNvSpPr/>
      </dsp:nvSpPr>
      <dsp:spPr>
        <a:xfrm>
          <a:off x="3705996" y="1537095"/>
          <a:ext cx="1457226"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Churches receive over $50b a year in donations. </a:t>
          </a:r>
        </a:p>
      </dsp:txBody>
      <dsp:txXfrm>
        <a:off x="3705996" y="1537095"/>
        <a:ext cx="1457226" cy="977384"/>
      </dsp:txXfrm>
    </dsp:sp>
    <dsp:sp modelId="{5E475976-1017-4585-A943-44197FE43675}">
      <dsp:nvSpPr>
        <dsp:cNvPr id="0" name=""/>
        <dsp:cNvSpPr/>
      </dsp:nvSpPr>
      <dsp:spPr>
        <a:xfrm>
          <a:off x="6067257" y="371314"/>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F4AF87-439E-4993-A3BB-5BEFE17D53EA}">
      <dsp:nvSpPr>
        <dsp:cNvPr id="0" name=""/>
        <dsp:cNvSpPr/>
      </dsp:nvSpPr>
      <dsp:spPr>
        <a:xfrm>
          <a:off x="6256697" y="560754"/>
          <a:ext cx="510029" cy="51002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EBECE4-1549-4AEC-AD30-5922175490CD}">
      <dsp:nvSpPr>
        <dsp:cNvPr id="0" name=""/>
        <dsp:cNvSpPr/>
      </dsp:nvSpPr>
      <dsp:spPr>
        <a:xfrm>
          <a:off x="5418238" y="1537095"/>
          <a:ext cx="2186947"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1 in 5 households has zero or negative wealth. Nearly a third of African-American and Latino households are “underwater” financially.</a:t>
          </a:r>
        </a:p>
      </dsp:txBody>
      <dsp:txXfrm>
        <a:off x="5418238" y="1537095"/>
        <a:ext cx="2186947" cy="977384"/>
      </dsp:txXfrm>
    </dsp:sp>
    <dsp:sp modelId="{6BC057A6-2094-4886-8296-8CC5B54B0AFC}">
      <dsp:nvSpPr>
        <dsp:cNvPr id="0" name=""/>
        <dsp:cNvSpPr/>
      </dsp:nvSpPr>
      <dsp:spPr>
        <a:xfrm>
          <a:off x="285121" y="2878786"/>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3AD123-5B02-4417-ADC1-EB628452B77C}">
      <dsp:nvSpPr>
        <dsp:cNvPr id="0" name=""/>
        <dsp:cNvSpPr/>
      </dsp:nvSpPr>
      <dsp:spPr>
        <a:xfrm>
          <a:off x="474560" y="3068226"/>
          <a:ext cx="510029" cy="51002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568D06-5709-436D-B7CD-BF470480E217}">
      <dsp:nvSpPr>
        <dsp:cNvPr id="0" name=""/>
        <dsp:cNvSpPr/>
      </dsp:nvSpPr>
      <dsp:spPr>
        <a:xfrm>
          <a:off x="961" y="4044568"/>
          <a:ext cx="1457226"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The combined impact of $1 trillion in credit-card debt, $1.4 trillion in student loan debt, and stagnant wages are taking a toll. </a:t>
          </a:r>
        </a:p>
      </dsp:txBody>
      <dsp:txXfrm>
        <a:off x="961" y="4044568"/>
        <a:ext cx="1457226" cy="977384"/>
      </dsp:txXfrm>
    </dsp:sp>
    <dsp:sp modelId="{5EF6EFA7-293C-4005-94EC-8A21D8104EC4}">
      <dsp:nvSpPr>
        <dsp:cNvPr id="0" name=""/>
        <dsp:cNvSpPr/>
      </dsp:nvSpPr>
      <dsp:spPr>
        <a:xfrm>
          <a:off x="1997362" y="2878786"/>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5959A2-888C-4CFF-AC1F-68D067DA31C8}">
      <dsp:nvSpPr>
        <dsp:cNvPr id="0" name=""/>
        <dsp:cNvSpPr/>
      </dsp:nvSpPr>
      <dsp:spPr>
        <a:xfrm>
          <a:off x="2186801" y="3068226"/>
          <a:ext cx="510029" cy="51002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A160AB1-F768-4815-9FD5-1EE10A544319}">
      <dsp:nvSpPr>
        <dsp:cNvPr id="0" name=""/>
        <dsp:cNvSpPr/>
      </dsp:nvSpPr>
      <dsp:spPr>
        <a:xfrm>
          <a:off x="1713203" y="4044568"/>
          <a:ext cx="1457226"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Americans with savings are not building wealth as effectively as they could.</a:t>
          </a:r>
        </a:p>
      </dsp:txBody>
      <dsp:txXfrm>
        <a:off x="1713203" y="4044568"/>
        <a:ext cx="1457226" cy="977384"/>
      </dsp:txXfrm>
    </dsp:sp>
    <dsp:sp modelId="{C829B1AF-B0E1-4B69-B90A-8C3206AADA32}">
      <dsp:nvSpPr>
        <dsp:cNvPr id="0" name=""/>
        <dsp:cNvSpPr/>
      </dsp:nvSpPr>
      <dsp:spPr>
        <a:xfrm>
          <a:off x="3709603" y="2878786"/>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66EEF7-7C2D-45F4-A6D1-6C8AC9343E06}">
      <dsp:nvSpPr>
        <dsp:cNvPr id="0" name=""/>
        <dsp:cNvSpPr/>
      </dsp:nvSpPr>
      <dsp:spPr>
        <a:xfrm>
          <a:off x="3899043" y="3068226"/>
          <a:ext cx="510029" cy="51002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C4BACF-365D-4935-BFA3-6F764D1F2FE4}">
      <dsp:nvSpPr>
        <dsp:cNvPr id="0" name=""/>
        <dsp:cNvSpPr/>
      </dsp:nvSpPr>
      <dsp:spPr>
        <a:xfrm>
          <a:off x="3425444" y="4044568"/>
          <a:ext cx="1457226"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The wealth gap will increase more drastically for millennials, blacks and Hispanics. </a:t>
          </a:r>
        </a:p>
      </dsp:txBody>
      <dsp:txXfrm>
        <a:off x="3425444" y="4044568"/>
        <a:ext cx="1457226" cy="977384"/>
      </dsp:txXfrm>
    </dsp:sp>
    <dsp:sp modelId="{1AB7D139-BA30-49C9-958B-EF67D9E1B8AF}">
      <dsp:nvSpPr>
        <dsp:cNvPr id="0" name=""/>
        <dsp:cNvSpPr/>
      </dsp:nvSpPr>
      <dsp:spPr>
        <a:xfrm>
          <a:off x="6067257" y="2878786"/>
          <a:ext cx="888908" cy="888908"/>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866D1B-C443-46CD-91EA-677E8A24AA46}">
      <dsp:nvSpPr>
        <dsp:cNvPr id="0" name=""/>
        <dsp:cNvSpPr/>
      </dsp:nvSpPr>
      <dsp:spPr>
        <a:xfrm>
          <a:off x="6256697" y="3068226"/>
          <a:ext cx="510029" cy="510029"/>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09C33DA-D745-4B7E-9403-D4FA1207A2E3}">
      <dsp:nvSpPr>
        <dsp:cNvPr id="0" name=""/>
        <dsp:cNvSpPr/>
      </dsp:nvSpPr>
      <dsp:spPr>
        <a:xfrm>
          <a:off x="5137685" y="4044568"/>
          <a:ext cx="2748052" cy="977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The overall homeownership rate for millennials, ages 25 to 34, was at 37 percent in 2015, which is 8 percentage points lower than the rates for the previous two generations — Gen X and the Baby Boomers — when they were the same age. This is historically the usual means of wealth building in America.</a:t>
          </a:r>
        </a:p>
      </dsp:txBody>
      <dsp:txXfrm>
        <a:off x="5137685" y="4044568"/>
        <a:ext cx="2748052" cy="9773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1D2F9B-5669-443C-834B-01279434A918}">
      <dsp:nvSpPr>
        <dsp:cNvPr id="0" name=""/>
        <dsp:cNvSpPr/>
      </dsp:nvSpPr>
      <dsp:spPr>
        <a:xfrm>
          <a:off x="0" y="2492"/>
          <a:ext cx="4869656"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ABED88-E170-4A51-A9E7-9DC49A2574C2}">
      <dsp:nvSpPr>
        <dsp:cNvPr id="0" name=""/>
        <dsp:cNvSpPr/>
      </dsp:nvSpPr>
      <dsp:spPr>
        <a:xfrm>
          <a:off x="0" y="2492"/>
          <a:ext cx="4869656" cy="1700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a:t>Equality lies at the heart of God but income inequality, in itself, is not a moral evil. </a:t>
          </a:r>
          <a:r>
            <a:rPr lang="en-US" sz="1200" kern="1200"/>
            <a:t>We are created in his image (Gen 1:27) and have a common ancestor (Acts 17:26). Wealth can be created (Deuteronomy 8:18-19, Proverbs 27:26) .</a:t>
          </a:r>
        </a:p>
      </dsp:txBody>
      <dsp:txXfrm>
        <a:off x="0" y="2492"/>
        <a:ext cx="4869656" cy="1700138"/>
      </dsp:txXfrm>
    </dsp:sp>
    <dsp:sp modelId="{8EFA17B4-027A-44B8-8B62-63B4A06104BD}">
      <dsp:nvSpPr>
        <dsp:cNvPr id="0" name=""/>
        <dsp:cNvSpPr/>
      </dsp:nvSpPr>
      <dsp:spPr>
        <a:xfrm>
          <a:off x="0" y="1702630"/>
          <a:ext cx="4869656"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214588-FE6D-4B33-B870-5017B7F71A89}">
      <dsp:nvSpPr>
        <dsp:cNvPr id="0" name=""/>
        <dsp:cNvSpPr/>
      </dsp:nvSpPr>
      <dsp:spPr>
        <a:xfrm>
          <a:off x="0" y="1702630"/>
          <a:ext cx="4869656" cy="1700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Economic fair balancing and rebalancing are biblical practices. </a:t>
          </a:r>
          <a:r>
            <a:rPr lang="en-US" sz="1200" kern="1200" dirty="0"/>
            <a:t>The newly formed church addressed wealth inequality as its first social issue in which to invoke the Kingdom of God (Acts 2:44-45). “Great grace was upon them all, for there was not a needy person among them” (Acts 4:32– 35). Paul </a:t>
          </a:r>
          <a:r>
            <a:rPr lang="en-US" sz="1200" kern="1200" dirty="0" err="1"/>
            <a:t>aks</a:t>
          </a:r>
          <a:r>
            <a:rPr lang="en-US" sz="1200" kern="1200" dirty="0"/>
            <a:t> the Macedonian churches, to donate money to poor Christians in Jerusalem (2 Corinthians 8:13-15 NIV, quoting Exodus 16:18). The church is challenged to reshape the existing order to conform to these Kingdom principles (Romans 12:2).</a:t>
          </a:r>
        </a:p>
      </dsp:txBody>
      <dsp:txXfrm>
        <a:off x="0" y="1702630"/>
        <a:ext cx="4869656" cy="1700138"/>
      </dsp:txXfrm>
    </dsp:sp>
    <dsp:sp modelId="{C94E57FF-DDC5-44F3-9E3D-BA709DA7FC21}">
      <dsp:nvSpPr>
        <dsp:cNvPr id="0" name=""/>
        <dsp:cNvSpPr/>
      </dsp:nvSpPr>
      <dsp:spPr>
        <a:xfrm>
          <a:off x="0" y="3402769"/>
          <a:ext cx="4869656"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17E040-67D8-44BD-95EF-D57763BB1A91}">
      <dsp:nvSpPr>
        <dsp:cNvPr id="0" name=""/>
        <dsp:cNvSpPr/>
      </dsp:nvSpPr>
      <dsp:spPr>
        <a:xfrm>
          <a:off x="0" y="3402769"/>
          <a:ext cx="4869656" cy="1700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a:t>Economic and/or social justice is not exclusively a domain of liberation theology, it is near the heart of God. </a:t>
          </a:r>
          <a:r>
            <a:rPr lang="en-US" sz="1200" kern="1200"/>
            <a:t>Scripture challenges us to recognize God’s concern and care for those in need (Luke 6:20 – blessed are you who are poor). God institutes laws to protect the poor, give hope and regulate the conduct of those with abundance (Deuteronomy 24:10–15). God-approved legislation: Debts reduction programs, Fair lending and pay practices (Deuteronomy 15:11-15); Gleaning (Leviticus 19:9–10, Ruth 2:23); Provision for refugees (Deuteronomy 10:17–18).</a:t>
          </a:r>
        </a:p>
      </dsp:txBody>
      <dsp:txXfrm>
        <a:off x="0" y="3402769"/>
        <a:ext cx="4869656" cy="1700138"/>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D4B72E-D051-42F9-B923-F1A1703E196F}"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3648756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4B72E-D051-42F9-B923-F1A1703E196F}"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600092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4B72E-D051-42F9-B923-F1A1703E196F}"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1235475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4B72E-D051-42F9-B923-F1A1703E196F}"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3712214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4B72E-D051-42F9-B923-F1A1703E196F}"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2387187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D4B72E-D051-42F9-B923-F1A1703E196F}"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15630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D4B72E-D051-42F9-B923-F1A1703E196F}" type="datetimeFigureOut">
              <a:rPr lang="en-US" smtClean="0"/>
              <a:t>11/12/2018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4075706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D4B72E-D051-42F9-B923-F1A1703E196F}" type="datetimeFigureOut">
              <a:rPr lang="en-US" smtClean="0"/>
              <a:t>11/12/2018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1399716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D4B72E-D051-42F9-B923-F1A1703E196F}" type="datetimeFigureOut">
              <a:rPr lang="en-US" smtClean="0"/>
              <a:t>11/12/2018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2180248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0D4B72E-D051-42F9-B923-F1A1703E196F}"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3772457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0D4B72E-D051-42F9-B923-F1A1703E196F}"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17BC65-9218-421E-9C81-E48C70800237}" type="slidenum">
              <a:rPr lang="en-US" smtClean="0"/>
              <a:t>‹#›</a:t>
            </a:fld>
            <a:endParaRPr lang="en-US"/>
          </a:p>
        </p:txBody>
      </p:sp>
    </p:spTree>
    <p:extLst>
      <p:ext uri="{BB962C8B-B14F-4D97-AF65-F5344CB8AC3E}">
        <p14:creationId xmlns:p14="http://schemas.microsoft.com/office/powerpoint/2010/main" val="3492801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4B72E-D051-42F9-B923-F1A1703E196F}" type="datetimeFigureOut">
              <a:rPr lang="en-US" smtClean="0"/>
              <a:t>11/12/2018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17BC65-9218-421E-9C81-E48C70800237}" type="slidenum">
              <a:rPr lang="en-US" smtClean="0"/>
              <a:t>‹#›</a:t>
            </a:fld>
            <a:endParaRPr lang="en-US"/>
          </a:p>
        </p:txBody>
      </p:sp>
    </p:spTree>
    <p:extLst>
      <p:ext uri="{BB962C8B-B14F-4D97-AF65-F5344CB8AC3E}">
        <p14:creationId xmlns:p14="http://schemas.microsoft.com/office/powerpoint/2010/main" val="30937256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0B27210-D0CA-4654-B3E3-9ABB4F17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7E5597-CDBC-426B-A680-EB83DC94284E}"/>
              </a:ext>
            </a:extLst>
          </p:cNvPr>
          <p:cNvSpPr>
            <a:spLocks noGrp="1"/>
          </p:cNvSpPr>
          <p:nvPr>
            <p:ph type="ctrTitle"/>
          </p:nvPr>
        </p:nvSpPr>
        <p:spPr>
          <a:xfrm>
            <a:off x="5059971" y="1783959"/>
            <a:ext cx="3483937" cy="2889114"/>
          </a:xfrm>
        </p:spPr>
        <p:txBody>
          <a:bodyPr anchor="b">
            <a:normAutofit/>
          </a:bodyPr>
          <a:lstStyle/>
          <a:p>
            <a:pPr algn="l"/>
            <a:r>
              <a:rPr lang="en-US" sz="3300" dirty="0">
                <a:solidFill>
                  <a:schemeClr val="bg1"/>
                </a:solidFill>
              </a:rPr>
              <a:t>STRATEGIES TO POSITION YOUR PEOPLE AND ORGANIZATION TO PROSPER FINANCIALLY</a:t>
            </a:r>
          </a:p>
        </p:txBody>
      </p:sp>
      <p:sp>
        <p:nvSpPr>
          <p:cNvPr id="3" name="Subtitle 2">
            <a:extLst>
              <a:ext uri="{FF2B5EF4-FFF2-40B4-BE49-F238E27FC236}">
                <a16:creationId xmlns:a16="http://schemas.microsoft.com/office/drawing/2014/main" id="{0913BC0F-80DC-4A6A-B738-90B9C4E027C5}"/>
              </a:ext>
            </a:extLst>
          </p:cNvPr>
          <p:cNvSpPr>
            <a:spLocks noGrp="1"/>
          </p:cNvSpPr>
          <p:nvPr>
            <p:ph type="subTitle" idx="1"/>
          </p:nvPr>
        </p:nvSpPr>
        <p:spPr>
          <a:xfrm>
            <a:off x="5059970" y="4750893"/>
            <a:ext cx="3483937" cy="1147863"/>
          </a:xfrm>
        </p:spPr>
        <p:txBody>
          <a:bodyPr anchor="t">
            <a:noAutofit/>
          </a:bodyPr>
          <a:lstStyle/>
          <a:p>
            <a:pPr algn="l"/>
            <a:r>
              <a:rPr lang="en-US" sz="1800" dirty="0">
                <a:solidFill>
                  <a:schemeClr val="bg1"/>
                </a:solidFill>
              </a:rPr>
              <a:t>Macedonia International Bible Fellowship - Community Cohort</a:t>
            </a:r>
          </a:p>
          <a:p>
            <a:pPr algn="l"/>
            <a:r>
              <a:rPr lang="en-US" sz="1800" dirty="0">
                <a:solidFill>
                  <a:schemeClr val="bg1"/>
                </a:solidFill>
              </a:rPr>
              <a:t>Los Angeles, November 14-15, 2018</a:t>
            </a:r>
          </a:p>
          <a:p>
            <a:pPr algn="l"/>
            <a:r>
              <a:rPr lang="en-US" sz="1800" dirty="0">
                <a:solidFill>
                  <a:schemeClr val="bg1"/>
                </a:solidFill>
              </a:rPr>
              <a:t>De’Andre Salter, MTh, CFEI</a:t>
            </a:r>
          </a:p>
        </p:txBody>
      </p:sp>
      <p:sp>
        <p:nvSpPr>
          <p:cNvPr id="11" name="Freeform: Shape 1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70B66945-4967-4040-926D-DCA44313CD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18115"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close up of a sign&#10;&#10;Description generated with very high confidence">
            <a:extLst>
              <a:ext uri="{FF2B5EF4-FFF2-40B4-BE49-F238E27FC236}">
                <a16:creationId xmlns:a16="http://schemas.microsoft.com/office/drawing/2014/main" id="{669BB79B-F94C-4D6D-9256-8013FD3C2237}"/>
              </a:ext>
            </a:extLst>
          </p:cNvPr>
          <p:cNvPicPr>
            <a:picLocks noChangeAspect="1"/>
          </p:cNvPicPr>
          <p:nvPr/>
        </p:nvPicPr>
        <p:blipFill rotWithShape="1">
          <a:blip r:embed="rId2">
            <a:extLst>
              <a:ext uri="{28A0092B-C50C-407E-A947-70E740481C1C}">
                <a14:useLocalDpi xmlns:a14="http://schemas.microsoft.com/office/drawing/2010/main" val="0"/>
              </a:ext>
            </a:extLst>
          </a:blip>
          <a:srcRect l="5904" r="6303"/>
          <a:stretch/>
        </p:blipFill>
        <p:spPr>
          <a:xfrm>
            <a:off x="314536" y="506726"/>
            <a:ext cx="3035882" cy="4476377"/>
          </a:xfrm>
          <a:prstGeom prst="rect">
            <a:avLst/>
          </a:prstGeom>
        </p:spPr>
      </p:pic>
    </p:spTree>
    <p:extLst>
      <p:ext uri="{BB962C8B-B14F-4D97-AF65-F5344CB8AC3E}">
        <p14:creationId xmlns:p14="http://schemas.microsoft.com/office/powerpoint/2010/main" val="1180950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FF0F0B8-5B06-4174-9742-1FD7ABE712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ell phone&#10;&#10;Description automatically generated">
            <a:extLst>
              <a:ext uri="{FF2B5EF4-FFF2-40B4-BE49-F238E27FC236}">
                <a16:creationId xmlns:a16="http://schemas.microsoft.com/office/drawing/2014/main" id="{86BB659E-D900-4A04-9BDC-6753002A9C79}"/>
              </a:ext>
            </a:extLst>
          </p:cNvPr>
          <p:cNvPicPr>
            <a:picLocks noChangeAspect="1"/>
          </p:cNvPicPr>
          <p:nvPr/>
        </p:nvPicPr>
        <p:blipFill rotWithShape="1">
          <a:blip r:embed="rId2">
            <a:extLst>
              <a:ext uri="{28A0092B-C50C-407E-A947-70E740481C1C}">
                <a14:useLocalDpi xmlns:a14="http://schemas.microsoft.com/office/drawing/2010/main" val="0"/>
              </a:ext>
            </a:extLst>
          </a:blip>
          <a:srcRect t="1539" b="2184"/>
          <a:stretch/>
        </p:blipFill>
        <p:spPr>
          <a:xfrm>
            <a:off x="482600" y="643467"/>
            <a:ext cx="8178799" cy="5571066"/>
          </a:xfrm>
          <a:prstGeom prst="rect">
            <a:avLst/>
          </a:prstGeom>
          <a:ln w="190500">
            <a:solidFill>
              <a:srgbClr val="FFFFFF"/>
            </a:solidFill>
            <a:miter lim="800000"/>
          </a:ln>
          <a:effectLst>
            <a:outerShdw blurRad="76200" dist="19050" dir="5400000" algn="t" rotWithShape="0">
              <a:prstClr val="black">
                <a:alpha val="55000"/>
              </a:prstClr>
            </a:outerShdw>
          </a:effectLst>
        </p:spPr>
      </p:pic>
    </p:spTree>
    <p:extLst>
      <p:ext uri="{BB962C8B-B14F-4D97-AF65-F5344CB8AC3E}">
        <p14:creationId xmlns:p14="http://schemas.microsoft.com/office/powerpoint/2010/main" val="1905653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wearing a suit and tie&#10;&#10;Description automatically generated">
            <a:extLst>
              <a:ext uri="{FF2B5EF4-FFF2-40B4-BE49-F238E27FC236}">
                <a16:creationId xmlns:a16="http://schemas.microsoft.com/office/drawing/2014/main" id="{E76AE377-64C1-483A-B4C6-248EC4F6BA66}"/>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b="5660"/>
          <a:stretch/>
        </p:blipFill>
        <p:spPr>
          <a:xfrm>
            <a:off x="20" y="1"/>
            <a:ext cx="9143980" cy="6857999"/>
          </a:xfrm>
          <a:prstGeom prst="rect">
            <a:avLst/>
          </a:prstGeom>
        </p:spPr>
      </p:pic>
      <p:sp>
        <p:nvSpPr>
          <p:cNvPr id="3" name="Text Placeholder 2">
            <a:extLst>
              <a:ext uri="{FF2B5EF4-FFF2-40B4-BE49-F238E27FC236}">
                <a16:creationId xmlns:a16="http://schemas.microsoft.com/office/drawing/2014/main" id="{AEB68CC0-D0AB-42FA-A5D8-9DAA8B8F9B4B}"/>
              </a:ext>
            </a:extLst>
          </p:cNvPr>
          <p:cNvSpPr>
            <a:spLocks noGrp="1"/>
          </p:cNvSpPr>
          <p:nvPr>
            <p:ph type="body" idx="1"/>
          </p:nvPr>
        </p:nvSpPr>
        <p:spPr>
          <a:xfrm>
            <a:off x="637472" y="1200152"/>
            <a:ext cx="2112401" cy="4457696"/>
          </a:xfrm>
        </p:spPr>
        <p:txBody>
          <a:bodyPr vert="horz" lIns="91440" tIns="45720" rIns="91440" bIns="45720" rtlCol="0" anchor="ctr">
            <a:normAutofit/>
          </a:bodyPr>
          <a:lstStyle/>
          <a:p>
            <a:pPr algn="r"/>
            <a:r>
              <a:rPr lang="en-US" sz="1700" i="1">
                <a:solidFill>
                  <a:srgbClr val="FFFFFF"/>
                </a:solidFill>
              </a:rPr>
              <a:t> “We have diluted ourselves into believing into the myth that capitalism grew and prospered out of the Protestant ethic of hard work and sacrifice. The fact is capitalism was built on the exploitation and suffering of black slaves and continues to thrive on the exploitation of the poor — both black and white, both here and abroad.”  -- Dr. Martin Luther King</a:t>
            </a:r>
          </a:p>
          <a:p>
            <a:pPr algn="r"/>
            <a:endParaRPr lang="en-US" sz="1700">
              <a:solidFill>
                <a:srgbClr val="FFFFFF"/>
              </a:solidFill>
            </a:endParaRPr>
          </a:p>
        </p:txBody>
      </p:sp>
      <p:cxnSp>
        <p:nvCxnSpPr>
          <p:cNvPr id="12" name="Straight Connector 11">
            <a:extLst>
              <a:ext uri="{FF2B5EF4-FFF2-40B4-BE49-F238E27FC236}">
                <a16:creationId xmlns:a16="http://schemas.microsoft.com/office/drawing/2014/main" id="{624D17C8-E9C2-48A4-AA36-D7048A6CCC4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041918" y="2286000"/>
            <a:ext cx="0" cy="22860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4346396"/>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0DF90E-6BAD-4E82-8FDF-717C9A3573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3">
            <a:extLst>
              <a:ext uri="{FF2B5EF4-FFF2-40B4-BE49-F238E27FC236}">
                <a16:creationId xmlns:a16="http://schemas.microsoft.com/office/drawing/2014/main" id="{13DCC859-0434-4BB8-B6C5-09C88AE698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1">
            <a:extLst>
              <a:ext uri="{FF2B5EF4-FFF2-40B4-BE49-F238E27FC236}">
                <a16:creationId xmlns:a16="http://schemas.microsoft.com/office/drawing/2014/main" id="{08E7ACFB-B791-4C23-8B17-013FEDC09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A5E726B-91A9-446E-8C01-808A9A222903}"/>
              </a:ext>
            </a:extLst>
          </p:cNvPr>
          <p:cNvSpPr>
            <a:spLocks noGrp="1"/>
          </p:cNvSpPr>
          <p:nvPr>
            <p:ph type="title"/>
          </p:nvPr>
        </p:nvSpPr>
        <p:spPr>
          <a:xfrm>
            <a:off x="624751" y="365125"/>
            <a:ext cx="7890527" cy="1325563"/>
          </a:xfrm>
        </p:spPr>
        <p:txBody>
          <a:bodyPr>
            <a:normAutofit/>
          </a:bodyPr>
          <a:lstStyle/>
          <a:p>
            <a:r>
              <a:rPr lang="en-US" b="1" dirty="0"/>
              <a:t>The Wealth Gap and The Church</a:t>
            </a:r>
            <a:br>
              <a:rPr lang="en-US" b="1" dirty="0"/>
            </a:br>
            <a:endParaRPr lang="en-US" dirty="0"/>
          </a:p>
        </p:txBody>
      </p:sp>
      <p:graphicFrame>
        <p:nvGraphicFramePr>
          <p:cNvPr id="5" name="Content Placeholder 2">
            <a:extLst>
              <a:ext uri="{FF2B5EF4-FFF2-40B4-BE49-F238E27FC236}">
                <a16:creationId xmlns:a16="http://schemas.microsoft.com/office/drawing/2014/main" id="{E504DB4B-AB62-4D23-9CF6-C5110A72D619}"/>
              </a:ext>
            </a:extLst>
          </p:cNvPr>
          <p:cNvGraphicFramePr>
            <a:graphicFrameLocks noGrp="1"/>
          </p:cNvGraphicFramePr>
          <p:nvPr>
            <p:ph idx="1"/>
            <p:extLst>
              <p:ext uri="{D42A27DB-BD31-4B8C-83A1-F6EECF244321}">
                <p14:modId xmlns:p14="http://schemas.microsoft.com/office/powerpoint/2010/main" val="3295480294"/>
              </p:ext>
            </p:extLst>
          </p:nvPr>
        </p:nvGraphicFramePr>
        <p:xfrm>
          <a:off x="628650" y="1058332"/>
          <a:ext cx="7886700" cy="53932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0587677"/>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97661" y="280374"/>
            <a:ext cx="8579095"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4D2D0A-96C1-4F1C-8890-6B6638870B8D}"/>
              </a:ext>
            </a:extLst>
          </p:cNvPr>
          <p:cNvSpPr>
            <a:spLocks noGrp="1"/>
          </p:cNvSpPr>
          <p:nvPr>
            <p:ph type="title"/>
          </p:nvPr>
        </p:nvSpPr>
        <p:spPr>
          <a:xfrm>
            <a:off x="409763" y="433545"/>
            <a:ext cx="8354890" cy="930447"/>
          </a:xfrm>
        </p:spPr>
        <p:txBody>
          <a:bodyPr vert="horz" lIns="91440" tIns="45720" rIns="91440" bIns="45720" rtlCol="0" anchor="b">
            <a:normAutofit/>
          </a:bodyPr>
          <a:lstStyle/>
          <a:p>
            <a:pPr algn="ctr"/>
            <a:r>
              <a:rPr lang="en-US" sz="4700">
                <a:solidFill>
                  <a:srgbClr val="FFFFFF"/>
                </a:solidFill>
              </a:rPr>
              <a:t>The Wealth Gap</a:t>
            </a:r>
          </a:p>
        </p:txBody>
      </p:sp>
      <p:cxnSp>
        <p:nvCxnSpPr>
          <p:cNvPr id="25" name="Straight Connector 24">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72558" y="1522292"/>
            <a:ext cx="58293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8" name="Content Placeholder 17" descr="A screenshot of a cell phone&#10;&#10;Description automatically generated">
            <a:extLst>
              <a:ext uri="{FF2B5EF4-FFF2-40B4-BE49-F238E27FC236}">
                <a16:creationId xmlns:a16="http://schemas.microsoft.com/office/drawing/2014/main" id="{AB06763C-6718-48B9-B617-CD34A79FCC7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48675" y="3111101"/>
            <a:ext cx="4091938" cy="2629070"/>
          </a:xfrm>
          <a:prstGeom prst="rect">
            <a:avLst/>
          </a:prstGeom>
        </p:spPr>
      </p:pic>
      <p:cxnSp>
        <p:nvCxnSpPr>
          <p:cNvPr id="27" name="Straight Connector 26">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8720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14" name="Content Placeholder 13" descr="A screenshot of a cell phone&#10;&#10;Description automatically generated">
            <a:extLst>
              <a:ext uri="{FF2B5EF4-FFF2-40B4-BE49-F238E27FC236}">
                <a16:creationId xmlns:a16="http://schemas.microsoft.com/office/drawing/2014/main" id="{942EB489-D153-47E2-9512-768FB79599D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33804" y="3290124"/>
            <a:ext cx="4091938" cy="2271025"/>
          </a:xfrm>
          <a:prstGeom prst="rect">
            <a:avLst/>
          </a:prstGeom>
        </p:spPr>
      </p:pic>
    </p:spTree>
    <p:extLst>
      <p:ext uri="{BB962C8B-B14F-4D97-AF65-F5344CB8AC3E}">
        <p14:creationId xmlns:p14="http://schemas.microsoft.com/office/powerpoint/2010/main" val="1785466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Content Placeholder 18" descr="A screenshot of a cell phone&#10;&#10;Description automatically generated">
            <a:extLst>
              <a:ext uri="{FF2B5EF4-FFF2-40B4-BE49-F238E27FC236}">
                <a16:creationId xmlns:a16="http://schemas.microsoft.com/office/drawing/2014/main" id="{5264BB1B-0C55-48A2-A0BC-9DF5F198B4F0}"/>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023125" y="3274780"/>
            <a:ext cx="4902617" cy="2757720"/>
          </a:xfrm>
          <a:prstGeom prst="rect">
            <a:avLst/>
          </a:prstGeom>
        </p:spPr>
      </p:pic>
      <p:sp>
        <p:nvSpPr>
          <p:cNvPr id="26" name="Rectangle 25">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97661" y="280374"/>
            <a:ext cx="8579095"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4D2D0A-96C1-4F1C-8890-6B6638870B8D}"/>
              </a:ext>
            </a:extLst>
          </p:cNvPr>
          <p:cNvSpPr>
            <a:spLocks noGrp="1"/>
          </p:cNvSpPr>
          <p:nvPr>
            <p:ph type="title"/>
          </p:nvPr>
        </p:nvSpPr>
        <p:spPr>
          <a:xfrm>
            <a:off x="409763" y="433545"/>
            <a:ext cx="8354890" cy="930447"/>
          </a:xfrm>
        </p:spPr>
        <p:txBody>
          <a:bodyPr vert="horz" lIns="91440" tIns="45720" rIns="91440" bIns="45720" rtlCol="0" anchor="b">
            <a:normAutofit/>
          </a:bodyPr>
          <a:lstStyle/>
          <a:p>
            <a:pPr algn="ctr"/>
            <a:r>
              <a:rPr lang="en-US" sz="4700">
                <a:solidFill>
                  <a:srgbClr val="FFFFFF"/>
                </a:solidFill>
              </a:rPr>
              <a:t>Wealth Gap</a:t>
            </a:r>
          </a:p>
        </p:txBody>
      </p:sp>
      <p:cxnSp>
        <p:nvCxnSpPr>
          <p:cNvPr id="28" name="Straight Connector 27">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72558" y="1522292"/>
            <a:ext cx="58293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21" name="Content Placeholder 20" descr="A screenshot of a cell phone&#10;&#10;Description automatically generated">
            <a:extLst>
              <a:ext uri="{FF2B5EF4-FFF2-40B4-BE49-F238E27FC236}">
                <a16:creationId xmlns:a16="http://schemas.microsoft.com/office/drawing/2014/main" id="{0E9B44B6-1844-4CAD-9A2E-586F0574F1C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48675" y="2978113"/>
            <a:ext cx="4091938" cy="2895046"/>
          </a:xfrm>
          <a:prstGeom prst="rect">
            <a:avLst/>
          </a:prstGeom>
        </p:spPr>
      </p:pic>
      <p:cxnSp>
        <p:nvCxnSpPr>
          <p:cNvPr id="30" name="Straight Connector 29">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8720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9894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view of a city street&#10;&#10;Description automatically generated">
            <a:extLst>
              <a:ext uri="{FF2B5EF4-FFF2-40B4-BE49-F238E27FC236}">
                <a16:creationId xmlns:a16="http://schemas.microsoft.com/office/drawing/2014/main" id="{0F1D0162-E312-4C85-90EA-6FDD6E048276}"/>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l="3718" r="5948" b="-1"/>
          <a:stretch/>
        </p:blipFill>
        <p:spPr>
          <a:xfrm>
            <a:off x="20" y="1"/>
            <a:ext cx="9143980" cy="6857999"/>
          </a:xfrm>
          <a:prstGeom prst="rect">
            <a:avLst/>
          </a:prstGeom>
        </p:spPr>
      </p:pic>
      <p:sp>
        <p:nvSpPr>
          <p:cNvPr id="3" name="Text Placeholder 2">
            <a:extLst>
              <a:ext uri="{FF2B5EF4-FFF2-40B4-BE49-F238E27FC236}">
                <a16:creationId xmlns:a16="http://schemas.microsoft.com/office/drawing/2014/main" id="{D177C477-3BAD-4ADF-AA1F-6BB3D1CA848A}"/>
              </a:ext>
            </a:extLst>
          </p:cNvPr>
          <p:cNvSpPr>
            <a:spLocks noGrp="1"/>
          </p:cNvSpPr>
          <p:nvPr>
            <p:ph type="body" idx="1"/>
          </p:nvPr>
        </p:nvSpPr>
        <p:spPr>
          <a:xfrm>
            <a:off x="1143000" y="4159404"/>
            <a:ext cx="6858000" cy="1098395"/>
          </a:xfrm>
        </p:spPr>
        <p:txBody>
          <a:bodyPr vert="horz" lIns="91440" tIns="45720" rIns="91440" bIns="45720" rtlCol="0">
            <a:normAutofit/>
          </a:bodyPr>
          <a:lstStyle/>
          <a:p>
            <a:pPr algn="ctr"/>
            <a:r>
              <a:rPr lang="en-US" sz="1700" i="1" dirty="0">
                <a:solidFill>
                  <a:srgbClr val="FFFFFF"/>
                </a:solidFill>
              </a:rPr>
              <a:t>It is no accident that within our society and in other	Western countries, Christianity has often appealed most to the wealthy, and that churches often prosper in well-off areas. – Rt Rev. John Packer, the Bishop of Ripon and Leeds</a:t>
            </a:r>
          </a:p>
        </p:txBody>
      </p:sp>
    </p:spTree>
    <p:extLst>
      <p:ext uri="{BB962C8B-B14F-4D97-AF65-F5344CB8AC3E}">
        <p14:creationId xmlns:p14="http://schemas.microsoft.com/office/powerpoint/2010/main" val="3406980842"/>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13"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4"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5"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6"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7"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8"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2" name="Title 1">
            <a:extLst>
              <a:ext uri="{FF2B5EF4-FFF2-40B4-BE49-F238E27FC236}">
                <a16:creationId xmlns:a16="http://schemas.microsoft.com/office/drawing/2014/main" id="{E3A9B64A-05E9-40E1-A70D-30070A9496EF}"/>
              </a:ext>
            </a:extLst>
          </p:cNvPr>
          <p:cNvSpPr>
            <a:spLocks noGrp="1"/>
          </p:cNvSpPr>
          <p:nvPr>
            <p:ph type="title"/>
          </p:nvPr>
        </p:nvSpPr>
        <p:spPr>
          <a:xfrm>
            <a:off x="401265" y="685800"/>
            <a:ext cx="2085203" cy="5105400"/>
          </a:xfrm>
        </p:spPr>
        <p:txBody>
          <a:bodyPr>
            <a:normAutofit/>
          </a:bodyPr>
          <a:lstStyle/>
          <a:p>
            <a:r>
              <a:rPr lang="en-US" sz="3500">
                <a:solidFill>
                  <a:srgbClr val="FFFFFF"/>
                </a:solidFill>
              </a:rPr>
              <a:t>Toward A Wealth Gap Theology</a:t>
            </a:r>
          </a:p>
        </p:txBody>
      </p:sp>
      <p:graphicFrame>
        <p:nvGraphicFramePr>
          <p:cNvPr id="5" name="Content Placeholder 2">
            <a:extLst>
              <a:ext uri="{FF2B5EF4-FFF2-40B4-BE49-F238E27FC236}">
                <a16:creationId xmlns:a16="http://schemas.microsoft.com/office/drawing/2014/main" id="{0D3B8C2D-F1F7-4445-8ADA-9657A273E56E}"/>
              </a:ext>
            </a:extLst>
          </p:cNvPr>
          <p:cNvGraphicFramePr>
            <a:graphicFrameLocks noGrp="1"/>
          </p:cNvGraphicFramePr>
          <p:nvPr>
            <p:ph idx="1"/>
            <p:extLst>
              <p:ext uri="{D42A27DB-BD31-4B8C-83A1-F6EECF244321}">
                <p14:modId xmlns:p14="http://schemas.microsoft.com/office/powerpoint/2010/main" val="1791658541"/>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1858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7E5B-C0CE-4ACF-8869-18BD51FF9B03}"/>
              </a:ext>
            </a:extLst>
          </p:cNvPr>
          <p:cNvSpPr>
            <a:spLocks noGrp="1"/>
          </p:cNvSpPr>
          <p:nvPr>
            <p:ph type="title"/>
          </p:nvPr>
        </p:nvSpPr>
        <p:spPr>
          <a:xfrm>
            <a:off x="486696" y="629266"/>
            <a:ext cx="6362837" cy="1676603"/>
          </a:xfrm>
        </p:spPr>
        <p:txBody>
          <a:bodyPr>
            <a:normAutofit/>
          </a:bodyPr>
          <a:lstStyle/>
          <a:p>
            <a:r>
              <a:rPr lang="en-US" sz="3700" dirty="0"/>
              <a:t>Critical Wealth Gap Questions for Today’s Churches</a:t>
            </a:r>
          </a:p>
        </p:txBody>
      </p:sp>
      <p:sp>
        <p:nvSpPr>
          <p:cNvPr id="3" name="Content Placeholder 2">
            <a:extLst>
              <a:ext uri="{FF2B5EF4-FFF2-40B4-BE49-F238E27FC236}">
                <a16:creationId xmlns:a16="http://schemas.microsoft.com/office/drawing/2014/main" id="{9D0AA857-0A5E-4DAE-9E39-FEE998D857DE}"/>
              </a:ext>
            </a:extLst>
          </p:cNvPr>
          <p:cNvSpPr>
            <a:spLocks noGrp="1"/>
          </p:cNvSpPr>
          <p:nvPr>
            <p:ph idx="1"/>
          </p:nvPr>
        </p:nvSpPr>
        <p:spPr>
          <a:xfrm>
            <a:off x="486695" y="2036233"/>
            <a:ext cx="7353437" cy="3785419"/>
          </a:xfrm>
        </p:spPr>
        <p:txBody>
          <a:bodyPr>
            <a:noAutofit/>
          </a:bodyPr>
          <a:lstStyle/>
          <a:p>
            <a:pPr marL="514350" indent="-514350">
              <a:buFont typeface="+mj-lt"/>
              <a:buAutoNum type="arabicPeriod"/>
            </a:pPr>
            <a:r>
              <a:rPr lang="en-US" sz="1500" dirty="0"/>
              <a:t>Will the disappearance of wealth be the end of the church? </a:t>
            </a:r>
          </a:p>
          <a:p>
            <a:pPr marL="514350" indent="-514350">
              <a:buFont typeface="+mj-lt"/>
              <a:buAutoNum type="arabicPeriod"/>
            </a:pPr>
            <a:r>
              <a:rPr lang="en-US" sz="1500" dirty="0"/>
              <a:t>Are local churches biblically responsible to improve the economic conditions of the congregants and the community at large?</a:t>
            </a:r>
          </a:p>
          <a:p>
            <a:pPr marL="514350" indent="-514350">
              <a:buFont typeface="+mj-lt"/>
              <a:buAutoNum type="arabicPeriod"/>
            </a:pPr>
            <a:r>
              <a:rPr lang="en-US" sz="1500" dirty="0"/>
              <a:t>Is it biblically irresponsible for churches to only focus on extracting the 10% of earnings from its members without having regular discussions on what members should be doing with their other 90%?</a:t>
            </a:r>
          </a:p>
          <a:p>
            <a:pPr marL="514350" indent="-514350">
              <a:buFont typeface="+mj-lt"/>
              <a:buAutoNum type="arabicPeriod"/>
            </a:pPr>
            <a:r>
              <a:rPr lang="en-US" sz="1500" dirty="0"/>
              <a:t>Millennials, blacks and Hispanics face high education debt, high rental costs, tight credit standards for mortgages and a shortage of affordable housing in urban, metropolitan areas. What can churches do to address reduction of debt, increasing savings and personal credit management?</a:t>
            </a:r>
          </a:p>
          <a:p>
            <a:pPr marL="514350" indent="-514350">
              <a:buFont typeface="+mj-lt"/>
              <a:buAutoNum type="arabicPeriod"/>
            </a:pPr>
            <a:r>
              <a:rPr lang="en-US" sz="1500" dirty="0"/>
              <a:t>Can financial education correct this problem? (Hosea 4:6)</a:t>
            </a:r>
          </a:p>
          <a:p>
            <a:pPr marL="514350" indent="-514350">
              <a:buFont typeface="+mj-lt"/>
              <a:buAutoNum type="arabicPeriod"/>
            </a:pPr>
            <a:r>
              <a:rPr lang="en-US" sz="1500" dirty="0"/>
              <a:t>How can churches teach and promote practical applications on how members can reap what they sow into the church in addition to inspirational preaching?</a:t>
            </a:r>
          </a:p>
          <a:p>
            <a:pPr marL="514350" indent="-514350">
              <a:buFont typeface="+mj-lt"/>
              <a:buAutoNum type="arabicPeriod"/>
            </a:pPr>
            <a:r>
              <a:rPr lang="en-US" sz="1500" dirty="0"/>
              <a:t>Should congregants be taught how to sell and position themselves and build additional revenue streams for themselves? Would doing so, cross the boundaries of orthodoxy?</a:t>
            </a:r>
          </a:p>
          <a:p>
            <a:pPr marL="514350" indent="-514350">
              <a:buFont typeface="+mj-lt"/>
              <a:buAutoNum type="arabicPeriod"/>
            </a:pPr>
            <a:r>
              <a:rPr lang="en-US" sz="1500" dirty="0"/>
              <a:t>Should churches feel obligated to invest in members’ life skills and make it a top priority?</a:t>
            </a:r>
          </a:p>
        </p:txBody>
      </p:sp>
      <p:pic>
        <p:nvPicPr>
          <p:cNvPr id="5" name="Picture 4">
            <a:extLst>
              <a:ext uri="{FF2B5EF4-FFF2-40B4-BE49-F238E27FC236}">
                <a16:creationId xmlns:a16="http://schemas.microsoft.com/office/drawing/2014/main" id="{C3DD723D-050D-4F43-9092-013A5E70736A}"/>
              </a:ext>
            </a:extLst>
          </p:cNvPr>
          <p:cNvPicPr>
            <a:picLocks noChangeAspect="1"/>
          </p:cNvPicPr>
          <p:nvPr/>
        </p:nvPicPr>
        <p:blipFill rotWithShape="1">
          <a:blip r:embed="rId2">
            <a:extLst>
              <a:ext uri="{28A0092B-C50C-407E-A947-70E740481C1C}">
                <a14:useLocalDpi xmlns:a14="http://schemas.microsoft.com/office/drawing/2010/main" val="0"/>
              </a:ext>
            </a:extLst>
          </a:blip>
          <a:srcRect l="12269" r="34001" b="-2"/>
          <a:stretch/>
        </p:blipFill>
        <p:spPr>
          <a:xfrm>
            <a:off x="6904566" y="640083"/>
            <a:ext cx="2239433" cy="4574690"/>
          </a:xfrm>
          <a:prstGeom prst="rect">
            <a:avLst/>
          </a:prstGeom>
          <a:effectLst/>
        </p:spPr>
      </p:pic>
    </p:spTree>
    <p:extLst>
      <p:ext uri="{BB962C8B-B14F-4D97-AF65-F5344CB8AC3E}">
        <p14:creationId xmlns:p14="http://schemas.microsoft.com/office/powerpoint/2010/main" val="135730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247755-4B61-4ED6-A0A9-E50F01EA0F28}"/>
              </a:ext>
            </a:extLst>
          </p:cNvPr>
          <p:cNvPicPr>
            <a:picLocks noChangeAspect="1"/>
          </p:cNvPicPr>
          <p:nvPr/>
        </p:nvPicPr>
        <p:blipFill rotWithShape="1">
          <a:blip r:embed="rId2">
            <a:extLst>
              <a:ext uri="{28A0092B-C50C-407E-A947-70E740481C1C}">
                <a14:useLocalDpi xmlns:a14="http://schemas.microsoft.com/office/drawing/2010/main" val="0"/>
              </a:ext>
            </a:extLst>
          </a:blip>
          <a:srcRect r="5666" b="-1"/>
          <a:stretch/>
        </p:blipFill>
        <p:spPr>
          <a:xfrm>
            <a:off x="20" y="10"/>
            <a:ext cx="9143980" cy="6857990"/>
          </a:xfrm>
          <a:prstGeom prst="rect">
            <a:avLst/>
          </a:prstGeom>
        </p:spPr>
      </p:pic>
    </p:spTree>
    <p:extLst>
      <p:ext uri="{BB962C8B-B14F-4D97-AF65-F5344CB8AC3E}">
        <p14:creationId xmlns:p14="http://schemas.microsoft.com/office/powerpoint/2010/main" val="188460551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751</Words>
  <Application>Microsoft Office PowerPoint</Application>
  <PresentationFormat>On-screen Show (4:3)</PresentationFormat>
  <Paragraphs>30</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STRATEGIES TO POSITION YOUR PEOPLE AND ORGANIZATION TO PROSPER FINANCIALLY</vt:lpstr>
      <vt:lpstr>PowerPoint Presentation</vt:lpstr>
      <vt:lpstr>The Wealth Gap and The Church </vt:lpstr>
      <vt:lpstr>The Wealth Gap</vt:lpstr>
      <vt:lpstr>Wealth Gap</vt:lpstr>
      <vt:lpstr>PowerPoint Presentation</vt:lpstr>
      <vt:lpstr>Toward A Wealth Gap Theology</vt:lpstr>
      <vt:lpstr>Critical Wealth Gap Questions for Today’s Churches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STRATEGIES TO POSITION YOUR PEOPLE AND ORGANIZATION TO PROSPER FINANCIALLY</dc:title>
  <dc:creator>Deandre Salter</dc:creator>
  <cp:lastModifiedBy>Deandre Salter</cp:lastModifiedBy>
  <cp:revision>1</cp:revision>
  <dcterms:created xsi:type="dcterms:W3CDTF">2018-11-12T20:57:48Z</dcterms:created>
  <dcterms:modified xsi:type="dcterms:W3CDTF">2018-11-12T21:00:32Z</dcterms:modified>
</cp:coreProperties>
</file>