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86" r:id="rId4"/>
    <p:sldId id="262" r:id="rId5"/>
    <p:sldId id="306" r:id="rId6"/>
    <p:sldId id="264" r:id="rId7"/>
    <p:sldId id="307" r:id="rId8"/>
    <p:sldId id="272" r:id="rId9"/>
    <p:sldId id="281" r:id="rId10"/>
    <p:sldId id="323" r:id="rId11"/>
    <p:sldId id="322" r:id="rId12"/>
    <p:sldId id="324" r:id="rId13"/>
    <p:sldId id="275" r:id="rId14"/>
    <p:sldId id="302" r:id="rId15"/>
    <p:sldId id="320" r:id="rId16"/>
    <p:sldId id="321" r:id="rId17"/>
    <p:sldId id="315" r:id="rId18"/>
    <p:sldId id="327" r:id="rId19"/>
    <p:sldId id="318" r:id="rId20"/>
    <p:sldId id="319" r:id="rId21"/>
    <p:sldId id="317" r:id="rId22"/>
    <p:sldId id="313" r:id="rId23"/>
    <p:sldId id="298" r:id="rId24"/>
    <p:sldId id="325" r:id="rId25"/>
    <p:sldId id="32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68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2DF92-1D58-4742-8FDF-33618CD8C200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1DF2B-92B2-9F41-9ECB-AC297D9D6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94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It's a problem of whether or not you're willing to look at your life and be responsible for it, and then begin to change it. 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1DF2B-92B2-9F41-9ECB-AC297D9D60B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23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39F46-9870-49AD-918C-CF95B12C0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22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10736-E75E-C649-A597-4B261E74100A}" type="datetimeFigureOut">
              <a:rPr lang="en-US" smtClean="0"/>
              <a:t>11/11/19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60B03-725C-F644-BB0C-135AF2C2F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2802" y="7638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The Importance of an Accurate Diagnosis: </a:t>
            </a:r>
            <a:r>
              <a:rPr lang="en-US" sz="3000" dirty="0" smtClean="0"/>
              <a:t>Disentangling Culture, </a:t>
            </a:r>
            <a:r>
              <a:rPr lang="en-US" sz="3000" dirty="0"/>
              <a:t>Ethnicity, and </a:t>
            </a:r>
            <a:r>
              <a:rPr lang="en-US" sz="3000" dirty="0" smtClean="0"/>
              <a:t>Race</a:t>
            </a:r>
            <a:endParaRPr lang="en-US" sz="3000" dirty="0"/>
          </a:p>
        </p:txBody>
      </p:sp>
      <p:pic>
        <p:nvPicPr>
          <p:cNvPr id="6" name="Content Placeholder 5" descr="Diagnosis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9" b="13359"/>
          <a:stretch>
            <a:fillRect/>
          </a:stretch>
        </p:blipFill>
        <p:spPr>
          <a:xfrm>
            <a:off x="2968625" y="3009900"/>
            <a:ext cx="3359150" cy="1846263"/>
          </a:xfrm>
        </p:spPr>
      </p:pic>
    </p:spTree>
    <p:extLst>
      <p:ext uri="{BB962C8B-B14F-4D97-AF65-F5344CB8AC3E}">
        <p14:creationId xmlns:p14="http://schemas.microsoft.com/office/powerpoint/2010/main" val="21080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Race is a society wide system.</a:t>
            </a:r>
            <a:endParaRPr lang="en-US" sz="4400" dirty="0"/>
          </a:p>
          <a:p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11960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U.S. Racial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White supremacy</a:t>
            </a:r>
            <a:r>
              <a:rPr lang="en-US" dirty="0" smtClean="0"/>
              <a:t>: racial system </a:t>
            </a:r>
            <a:r>
              <a:rPr lang="en-US" dirty="0"/>
              <a:t>that </a:t>
            </a:r>
            <a:r>
              <a:rPr lang="en-US" dirty="0" smtClean="0"/>
              <a:t>rests </a:t>
            </a:r>
            <a:r>
              <a:rPr lang="en-US" dirty="0"/>
              <a:t>on the belief that white people are superior to all other </a:t>
            </a:r>
            <a:r>
              <a:rPr lang="en-US" dirty="0" smtClean="0"/>
              <a:t>people.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5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White Supremacy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</p:txBody>
      </p:sp>
      <p:sp>
        <p:nvSpPr>
          <p:cNvPr id="9" name="Oval 8"/>
          <p:cNvSpPr/>
          <p:nvPr/>
        </p:nvSpPr>
        <p:spPr>
          <a:xfrm>
            <a:off x="3174999" y="1991921"/>
            <a:ext cx="2819401" cy="1320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White Supremacy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846502" y="3797041"/>
            <a:ext cx="1809750" cy="1320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Force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09350" y="3175000"/>
            <a:ext cx="462550" cy="769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9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" r="219"/>
          <a:stretch>
            <a:fillRect/>
          </a:stretch>
        </p:blipFill>
        <p:spPr>
          <a:xfrm>
            <a:off x="317526" y="316979"/>
            <a:ext cx="2865438" cy="2362200"/>
          </a:xfrm>
        </p:spPr>
      </p:pic>
      <p:pic>
        <p:nvPicPr>
          <p:cNvPr id="13" name="Picture 6" descr="Stage of Wounded Knee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" r="625"/>
          <a:stretch>
            <a:fillRect/>
          </a:stretch>
        </p:blipFill>
        <p:spPr>
          <a:xfrm>
            <a:off x="117501" y="4002274"/>
            <a:ext cx="3065463" cy="2590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35142" y="3506974"/>
            <a:ext cx="2857500" cy="3086100"/>
          </a:xfrm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7" r="6597"/>
          <a:stretch>
            <a:fillRect/>
          </a:stretch>
        </p:blipFill>
        <p:spPr>
          <a:xfrm>
            <a:off x="5319985" y="342379"/>
            <a:ext cx="3472657" cy="2667000"/>
          </a:xfrm>
          <a:prstGeom prst="rect">
            <a:avLst/>
          </a:prstGeom>
        </p:spPr>
      </p:pic>
      <p:pic>
        <p:nvPicPr>
          <p:cNvPr id="10" name="Content Placeholder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874" y="2134923"/>
            <a:ext cx="2002519" cy="278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43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9"/>
          <p:cNvPicPr>
            <a:picLocks noChangeAspect="1"/>
          </p:cNvPicPr>
          <p:nvPr/>
        </p:nvPicPr>
        <p:blipFill rotWithShape="1">
          <a:blip r:embed="rId2"/>
          <a:srcRect t="3494" b="25775"/>
          <a:stretch/>
        </p:blipFill>
        <p:spPr>
          <a:xfrm>
            <a:off x="457200" y="1417638"/>
            <a:ext cx="4311015" cy="3462575"/>
          </a:xfrm>
          <a:prstGeom prst="rect">
            <a:avLst/>
          </a:prstGeom>
        </p:spPr>
      </p:pic>
      <p:pic>
        <p:nvPicPr>
          <p:cNvPr id="3" name="Picture 2" descr="Black Male Prisoner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25" y="3785836"/>
            <a:ext cx="3905250" cy="26035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Incarceration: America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896104"/>
            <a:ext cx="1508439" cy="230059"/>
          </a:xfrm>
        </p:spPr>
        <p:txBody>
          <a:bodyPr>
            <a:normAutofit fontScale="32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6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53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White Supremacy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</p:txBody>
      </p:sp>
      <p:sp>
        <p:nvSpPr>
          <p:cNvPr id="9" name="Oval 8"/>
          <p:cNvSpPr/>
          <p:nvPr/>
        </p:nvSpPr>
        <p:spPr>
          <a:xfrm>
            <a:off x="3174999" y="1991921"/>
            <a:ext cx="2819401" cy="1320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White Supremacy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846502" y="3797041"/>
            <a:ext cx="1809750" cy="1320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Force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425216" y="3809482"/>
            <a:ext cx="1809750" cy="13208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Hegemony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09350" y="3175000"/>
            <a:ext cx="462550" cy="769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425216" y="3175000"/>
            <a:ext cx="367296" cy="769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33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U.S. Racial 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5B3D7"/>
                </a:solidFill>
              </a:rPr>
              <a:t>White hegemony</a:t>
            </a:r>
            <a:r>
              <a:rPr lang="en-US" dirty="0" smtClean="0"/>
              <a:t>: a white supremacist system where </a:t>
            </a:r>
            <a:r>
              <a:rPr lang="en-US" dirty="0"/>
              <a:t>white dominance and the ideologies, norms and values that sustain it are taken for granted, by whites </a:t>
            </a:r>
            <a:r>
              <a:rPr lang="en-US" i="1" u="sng" dirty="0"/>
              <a:t>and</a:t>
            </a:r>
            <a:r>
              <a:rPr lang="en-US" dirty="0"/>
              <a:t> people of </a:t>
            </a:r>
            <a:r>
              <a:rPr lang="en-US" dirty="0" smtClean="0"/>
              <a:t>color.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7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41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U.S. Racial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81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95B3D7"/>
                </a:solidFill>
              </a:rPr>
              <a:t>Whiteness</a:t>
            </a:r>
          </a:p>
          <a:p>
            <a:r>
              <a:rPr lang="en-US" sz="2600" dirty="0" smtClean="0"/>
              <a:t>“Whiteness is the ownership of the earth.”</a:t>
            </a:r>
          </a:p>
          <a:p>
            <a:endParaRPr lang="en-US" sz="2600" dirty="0" smtClean="0"/>
          </a:p>
          <a:p>
            <a:r>
              <a:rPr lang="en-US" sz="2600" dirty="0" smtClean="0"/>
              <a:t>“…a public and psychological wage.”</a:t>
            </a:r>
          </a:p>
          <a:p>
            <a:endParaRPr lang="en-US" sz="2600" dirty="0" smtClean="0"/>
          </a:p>
          <a:p>
            <a:r>
              <a:rPr lang="en-US" sz="2600" dirty="0" smtClean="0"/>
              <a:t>“Whiteness is better than brownness or blackness.”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“A white man is always right and a black man has no rights which a white man is bound to respect.”</a:t>
            </a:r>
          </a:p>
          <a:p>
            <a:pPr marL="0" indent="0" algn="r">
              <a:buNone/>
            </a:pPr>
            <a:r>
              <a:rPr lang="en-US" sz="2400" i="1" dirty="0">
                <a:solidFill>
                  <a:schemeClr val="accent5"/>
                </a:solidFill>
              </a:rPr>
              <a:t>W.E.B. DuBois</a:t>
            </a:r>
            <a:endParaRPr lang="en-US" sz="2400" dirty="0">
              <a:solidFill>
                <a:schemeClr val="accent5"/>
              </a:solidFill>
            </a:endParaRP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9060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Getting the “what” right is essential to getting the “how” right.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8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U.S. Racial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81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95B3D7"/>
                </a:solidFill>
              </a:rPr>
              <a:t>Whiteness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“What </a:t>
            </a:r>
            <a:r>
              <a:rPr lang="en-US" dirty="0"/>
              <a:t>white people have to do, is try and find out in their own hearts why it was necessary to have a nigger in the first place, because I'm not a nigger, I'm a man, but if you think I'm a nigger, it means you need it</a:t>
            </a:r>
            <a:r>
              <a:rPr lang="en-US" dirty="0" smtClean="0"/>
              <a:t>.”</a:t>
            </a:r>
          </a:p>
          <a:p>
            <a:pPr marL="0" indent="0" algn="r">
              <a:buNone/>
            </a:pPr>
            <a:r>
              <a:rPr lang="en-US" i="1" dirty="0">
                <a:solidFill>
                  <a:srgbClr val="4BACC6"/>
                </a:solidFill>
              </a:rPr>
              <a:t>James Baldwin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95B3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3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U.S. Racial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Whiteness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Whites are dominant…and ought to be.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Whites are right.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Whites’ culture(s) is the normative center.</a:t>
            </a:r>
          </a:p>
          <a:p>
            <a:pPr lvl="1">
              <a:buFont typeface="Arial"/>
              <a:buChar char="•"/>
            </a:pPr>
            <a:r>
              <a:rPr lang="en-US" dirty="0"/>
              <a:t>Unnamed racial </a:t>
            </a:r>
            <a:r>
              <a:rPr lang="en-US" dirty="0" smtClean="0"/>
              <a:t>identity that needs a named racial identity.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510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318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gainst%20All%20Od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47" y="323121"/>
            <a:ext cx="2933700" cy="4394200"/>
          </a:xfrm>
          <a:prstGeom prst="rect">
            <a:avLst/>
          </a:prstGeom>
        </p:spPr>
      </p:pic>
      <p:pic>
        <p:nvPicPr>
          <p:cNvPr id="17" name="Picture 16" descr="Elusive%20Dre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967" y="1713609"/>
            <a:ext cx="29210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17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9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2802" y="7638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The Importance of an Accurate Diagnosis: </a:t>
            </a:r>
            <a:r>
              <a:rPr lang="en-US" sz="3000" dirty="0" smtClean="0"/>
              <a:t>Disentangling Culture, </a:t>
            </a:r>
            <a:r>
              <a:rPr lang="en-US" sz="3000" dirty="0"/>
              <a:t>Ethnicity, and </a:t>
            </a:r>
            <a:r>
              <a:rPr lang="en-US" sz="3000" dirty="0" smtClean="0"/>
              <a:t>Race</a:t>
            </a:r>
            <a:endParaRPr lang="en-US" sz="3000" dirty="0"/>
          </a:p>
        </p:txBody>
      </p:sp>
      <p:pic>
        <p:nvPicPr>
          <p:cNvPr id="6" name="Content Placeholder 5" descr="Diagnosis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9" b="13359"/>
          <a:stretch>
            <a:fillRect/>
          </a:stretch>
        </p:blipFill>
        <p:spPr>
          <a:xfrm>
            <a:off x="2968625" y="3009900"/>
            <a:ext cx="3359150" cy="1846263"/>
          </a:xfrm>
        </p:spPr>
      </p:pic>
    </p:spTree>
    <p:extLst>
      <p:ext uri="{BB962C8B-B14F-4D97-AF65-F5344CB8AC3E}">
        <p14:creationId xmlns:p14="http://schemas.microsoft.com/office/powerpoint/2010/main" val="180039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Culture        Ethnicity        Race  </a:t>
            </a:r>
            <a:endParaRPr lang="en-US" sz="4000" dirty="0"/>
          </a:p>
        </p:txBody>
      </p:sp>
      <p:sp>
        <p:nvSpPr>
          <p:cNvPr id="5" name="Not Equal 4"/>
          <p:cNvSpPr/>
          <p:nvPr/>
        </p:nvSpPr>
        <p:spPr>
          <a:xfrm>
            <a:off x="5880100" y="2552700"/>
            <a:ext cx="571500" cy="482600"/>
          </a:xfrm>
          <a:prstGeom prst="mathNot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Not Equal 6"/>
          <p:cNvSpPr/>
          <p:nvPr/>
        </p:nvSpPr>
        <p:spPr>
          <a:xfrm>
            <a:off x="3225800" y="2552700"/>
            <a:ext cx="571500" cy="482600"/>
          </a:xfrm>
          <a:prstGeom prst="mathNot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3587750" y="3352800"/>
            <a:ext cx="1809750" cy="13208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Race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682875" y="4279900"/>
            <a:ext cx="1809750" cy="1320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368800" y="4279900"/>
            <a:ext cx="1809750" cy="132080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Ethnicity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1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ix tap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03" r="-20603"/>
          <a:stretch>
            <a:fillRect/>
          </a:stretch>
        </p:blipFill>
        <p:spPr>
          <a:xfrm>
            <a:off x="982272" y="1417638"/>
            <a:ext cx="7553325" cy="4154488"/>
          </a:xfrm>
        </p:spPr>
      </p:pic>
    </p:spTree>
    <p:extLst>
      <p:ext uri="{BB962C8B-B14F-4D97-AF65-F5344CB8AC3E}">
        <p14:creationId xmlns:p14="http://schemas.microsoft.com/office/powerpoint/2010/main" val="151125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059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Content Placeholder 10" descr="nothing_like_the_holidays03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" r="4823"/>
          <a:stretch>
            <a:fillRect/>
          </a:stretch>
        </p:blipFill>
        <p:spPr>
          <a:xfrm rot="300000">
            <a:off x="4530463" y="1082430"/>
            <a:ext cx="4261431" cy="3144240"/>
          </a:xfrm>
        </p:spPr>
      </p:pic>
      <p:pic>
        <p:nvPicPr>
          <p:cNvPr id="7" name="Content Placeholder 6" descr="Sabbath-rest-and-feasting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r="5384"/>
          <a:stretch>
            <a:fillRect/>
          </a:stretch>
        </p:blipFill>
        <p:spPr>
          <a:xfrm rot="20760000">
            <a:off x="637661" y="1002856"/>
            <a:ext cx="4125406" cy="4623244"/>
          </a:xfrm>
        </p:spPr>
      </p:pic>
    </p:spTree>
    <p:extLst>
      <p:ext uri="{BB962C8B-B14F-4D97-AF65-F5344CB8AC3E}">
        <p14:creationId xmlns:p14="http://schemas.microsoft.com/office/powerpoint/2010/main" val="248380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80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Meaning given to what people look like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688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92100" y="528638"/>
            <a:ext cx="8394700" cy="1143000"/>
          </a:xfrm>
        </p:spPr>
        <p:txBody>
          <a:bodyPr>
            <a:noAutofit/>
          </a:bodyPr>
          <a:lstStyle/>
          <a:p>
            <a:r>
              <a:rPr lang="en-US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What </a:t>
            </a:r>
            <a:r>
              <a:rPr lang="en-US" sz="4000" u="sng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distinguishes</a:t>
            </a:r>
            <a:r>
              <a:rPr lang="en-US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race from ethnicity?</a:t>
            </a:r>
            <a:br>
              <a:rPr lang="en-US" sz="4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endParaRPr lang="en-US" sz="4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08513" y="1984376"/>
            <a:ext cx="4327525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 u="sng" dirty="0" smtClean="0"/>
              <a:t>Race</a:t>
            </a:r>
            <a:r>
              <a:rPr lang="en-US" sz="3600" dirty="0" smtClean="0"/>
              <a:t> </a:t>
            </a:r>
            <a:endParaRPr lang="en-US" sz="3600" u="sng" dirty="0"/>
          </a:p>
          <a:p>
            <a:pPr eaLnBrk="1" hangingPunct="1"/>
            <a:r>
              <a:rPr lang="en-US" dirty="0" smtClean="0"/>
              <a:t>Meaning to physical characteristics</a:t>
            </a:r>
            <a:endParaRPr lang="en-US" dirty="0"/>
          </a:p>
          <a:p>
            <a:pPr eaLnBrk="1" hangingPunct="1"/>
            <a:r>
              <a:rPr lang="en-US" dirty="0" smtClean="0"/>
              <a:t>Other’s worth</a:t>
            </a:r>
          </a:p>
          <a:p>
            <a:pPr eaLnBrk="1" hangingPunct="1"/>
            <a:r>
              <a:rPr lang="en-US" dirty="0" smtClean="0"/>
              <a:t>Other’s capabilities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92100" y="1979614"/>
            <a:ext cx="4316413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 u="sng" dirty="0" smtClean="0"/>
              <a:t>Ethnicity</a:t>
            </a:r>
            <a:r>
              <a:rPr lang="en-US" sz="3600" dirty="0" smtClean="0"/>
              <a:t> </a:t>
            </a:r>
            <a:endParaRPr lang="en-US" sz="3600" dirty="0"/>
          </a:p>
          <a:p>
            <a:pPr eaLnBrk="1" hangingPunct="1"/>
            <a:r>
              <a:rPr lang="en-US" dirty="0" smtClean="0"/>
              <a:t>Meaning to culture </a:t>
            </a:r>
          </a:p>
          <a:p>
            <a:pPr eaLnBrk="1" hangingPunct="1"/>
            <a:r>
              <a:rPr lang="en-US" dirty="0" smtClean="0"/>
              <a:t>Group identity </a:t>
            </a:r>
          </a:p>
          <a:p>
            <a:pPr eaLnBrk="1" hangingPunct="1"/>
            <a:r>
              <a:rPr lang="en-US" dirty="0" smtClean="0"/>
              <a:t>Creating a “we”</a:t>
            </a: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48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7123</TotalTime>
  <Words>331</Words>
  <Application>Microsoft Macintosh PowerPoint</Application>
  <PresentationFormat>On-screen Show (4:3)</PresentationFormat>
  <Paragraphs>58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Black</vt:lpstr>
      <vt:lpstr>The Importance of an Accurate Diagnosis: Disentangling Culture, Ethnicity, and Race</vt:lpstr>
      <vt:lpstr>Getting the “what” right is essential to getting the “how” right.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Race</vt:lpstr>
      <vt:lpstr>What distinguishes race from ethnicity? </vt:lpstr>
      <vt:lpstr>PowerPoint Presentation</vt:lpstr>
      <vt:lpstr>U.S. Racial System</vt:lpstr>
      <vt:lpstr>White Supremacy</vt:lpstr>
      <vt:lpstr>PowerPoint Presentation</vt:lpstr>
      <vt:lpstr>Incarceration: America</vt:lpstr>
      <vt:lpstr>PowerPoint Presentation</vt:lpstr>
      <vt:lpstr>White Supremacy</vt:lpstr>
      <vt:lpstr>U.S. Racial System</vt:lpstr>
      <vt:lpstr>PowerPoint Presentation</vt:lpstr>
      <vt:lpstr>U.S. Racial System</vt:lpstr>
      <vt:lpstr>U.S. Racial System</vt:lpstr>
      <vt:lpstr>U.S. Racial System</vt:lpstr>
      <vt:lpstr>PowerPoint Presentation</vt:lpstr>
      <vt:lpstr>PowerPoint Presentation</vt:lpstr>
      <vt:lpstr>What next?</vt:lpstr>
      <vt:lpstr>The Importance of an Accurate Diagnosis: Disentangling Culture, Ethnicity, and Race</vt:lpstr>
    </vt:vector>
  </TitlesOfParts>
  <Company>OSU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in a Diagnosis?</dc:title>
  <dc:creator>Kori Edwards</dc:creator>
  <cp:lastModifiedBy>Kori Edwards</cp:lastModifiedBy>
  <cp:revision>83</cp:revision>
  <dcterms:created xsi:type="dcterms:W3CDTF">2015-04-14T00:20:36Z</dcterms:created>
  <dcterms:modified xsi:type="dcterms:W3CDTF">2019-11-12T02:07:05Z</dcterms:modified>
</cp:coreProperties>
</file>