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9" r:id="rId1"/>
  </p:sldMasterIdLst>
  <p:notesMasterIdLst>
    <p:notesMasterId r:id="rId67"/>
  </p:notesMasterIdLst>
  <p:handoutMasterIdLst>
    <p:handoutMasterId r:id="rId68"/>
  </p:handoutMasterIdLst>
  <p:sldIdLst>
    <p:sldId id="433" r:id="rId2"/>
    <p:sldId id="616" r:id="rId3"/>
    <p:sldId id="619" r:id="rId4"/>
    <p:sldId id="636" r:id="rId5"/>
    <p:sldId id="637" r:id="rId6"/>
    <p:sldId id="633" r:id="rId7"/>
    <p:sldId id="638" r:id="rId8"/>
    <p:sldId id="639" r:id="rId9"/>
    <p:sldId id="640" r:id="rId10"/>
    <p:sldId id="641" r:id="rId11"/>
    <p:sldId id="642" r:id="rId12"/>
    <p:sldId id="634" r:id="rId13"/>
    <p:sldId id="646" r:id="rId14"/>
    <p:sldId id="648" r:id="rId15"/>
    <p:sldId id="649" r:id="rId16"/>
    <p:sldId id="632" r:id="rId17"/>
    <p:sldId id="661" r:id="rId18"/>
    <p:sldId id="662" r:id="rId19"/>
    <p:sldId id="672" r:id="rId20"/>
    <p:sldId id="494" r:id="rId21"/>
    <p:sldId id="495" r:id="rId22"/>
    <p:sldId id="533" r:id="rId23"/>
    <p:sldId id="602" r:id="rId24"/>
    <p:sldId id="534" r:id="rId25"/>
    <p:sldId id="676" r:id="rId26"/>
    <p:sldId id="677" r:id="rId27"/>
    <p:sldId id="678" r:id="rId28"/>
    <p:sldId id="679" r:id="rId29"/>
    <p:sldId id="680" r:id="rId30"/>
    <p:sldId id="681" r:id="rId31"/>
    <p:sldId id="682" r:id="rId32"/>
    <p:sldId id="683" r:id="rId33"/>
    <p:sldId id="684" r:id="rId34"/>
    <p:sldId id="685" r:id="rId35"/>
    <p:sldId id="686" r:id="rId36"/>
    <p:sldId id="674" r:id="rId37"/>
    <p:sldId id="675" r:id="rId38"/>
    <p:sldId id="461" r:id="rId39"/>
    <p:sldId id="464" r:id="rId40"/>
    <p:sldId id="465" r:id="rId41"/>
    <p:sldId id="468" r:id="rId42"/>
    <p:sldId id="469" r:id="rId43"/>
    <p:sldId id="470" r:id="rId44"/>
    <p:sldId id="590" r:id="rId45"/>
    <p:sldId id="591" r:id="rId46"/>
    <p:sldId id="576" r:id="rId47"/>
    <p:sldId id="577" r:id="rId48"/>
    <p:sldId id="578" r:id="rId49"/>
    <p:sldId id="579" r:id="rId50"/>
    <p:sldId id="580" r:id="rId51"/>
    <p:sldId id="592" r:id="rId52"/>
    <p:sldId id="583" r:id="rId53"/>
    <p:sldId id="498" r:id="rId54"/>
    <p:sldId id="654" r:id="rId55"/>
    <p:sldId id="643" r:id="rId56"/>
    <p:sldId id="653" r:id="rId57"/>
    <p:sldId id="667" r:id="rId58"/>
    <p:sldId id="668" r:id="rId59"/>
    <p:sldId id="673" r:id="rId60"/>
    <p:sldId id="669" r:id="rId61"/>
    <p:sldId id="671" r:id="rId62"/>
    <p:sldId id="656" r:id="rId63"/>
    <p:sldId id="615" r:id="rId64"/>
    <p:sldId id="657" r:id="rId65"/>
    <p:sldId id="562" r:id="rId66"/>
  </p:sldIdLst>
  <p:sldSz cx="9144000" cy="6858000" type="screen4x3"/>
  <p:notesSz cx="6858000" cy="9144000"/>
  <p:defaultTextStyle>
    <a:defPPr>
      <a:defRPr lang="en-US"/>
    </a:defPPr>
    <a:lvl1pPr marL="0" algn="l" defTabSz="914078" rtl="0" eaLnBrk="1" latinLnBrk="0" hangingPunct="1">
      <a:defRPr sz="1800" kern="1200">
        <a:solidFill>
          <a:schemeClr val="tx1"/>
        </a:solidFill>
        <a:latin typeface="+mn-lt"/>
        <a:ea typeface="+mn-ea"/>
        <a:cs typeface="+mn-cs"/>
      </a:defRPr>
    </a:lvl1pPr>
    <a:lvl2pPr marL="457039" algn="l" defTabSz="914078" rtl="0" eaLnBrk="1" latinLnBrk="0" hangingPunct="1">
      <a:defRPr sz="1800" kern="1200">
        <a:solidFill>
          <a:schemeClr val="tx1"/>
        </a:solidFill>
        <a:latin typeface="+mn-lt"/>
        <a:ea typeface="+mn-ea"/>
        <a:cs typeface="+mn-cs"/>
      </a:defRPr>
    </a:lvl2pPr>
    <a:lvl3pPr marL="914078" algn="l" defTabSz="914078" rtl="0" eaLnBrk="1" latinLnBrk="0" hangingPunct="1">
      <a:defRPr sz="1800" kern="1200">
        <a:solidFill>
          <a:schemeClr val="tx1"/>
        </a:solidFill>
        <a:latin typeface="+mn-lt"/>
        <a:ea typeface="+mn-ea"/>
        <a:cs typeface="+mn-cs"/>
      </a:defRPr>
    </a:lvl3pPr>
    <a:lvl4pPr marL="1371118" algn="l" defTabSz="914078" rtl="0" eaLnBrk="1" latinLnBrk="0" hangingPunct="1">
      <a:defRPr sz="1800" kern="1200">
        <a:solidFill>
          <a:schemeClr val="tx1"/>
        </a:solidFill>
        <a:latin typeface="+mn-lt"/>
        <a:ea typeface="+mn-ea"/>
        <a:cs typeface="+mn-cs"/>
      </a:defRPr>
    </a:lvl4pPr>
    <a:lvl5pPr marL="1828156" algn="l" defTabSz="914078" rtl="0" eaLnBrk="1" latinLnBrk="0" hangingPunct="1">
      <a:defRPr sz="1800" kern="1200">
        <a:solidFill>
          <a:schemeClr val="tx1"/>
        </a:solidFill>
        <a:latin typeface="+mn-lt"/>
        <a:ea typeface="+mn-ea"/>
        <a:cs typeface="+mn-cs"/>
      </a:defRPr>
    </a:lvl5pPr>
    <a:lvl6pPr marL="2285195" algn="l" defTabSz="914078" rtl="0" eaLnBrk="1" latinLnBrk="0" hangingPunct="1">
      <a:defRPr sz="1800" kern="1200">
        <a:solidFill>
          <a:schemeClr val="tx1"/>
        </a:solidFill>
        <a:latin typeface="+mn-lt"/>
        <a:ea typeface="+mn-ea"/>
        <a:cs typeface="+mn-cs"/>
      </a:defRPr>
    </a:lvl6pPr>
    <a:lvl7pPr marL="2742234" algn="l" defTabSz="914078" rtl="0" eaLnBrk="1" latinLnBrk="0" hangingPunct="1">
      <a:defRPr sz="1800" kern="1200">
        <a:solidFill>
          <a:schemeClr val="tx1"/>
        </a:solidFill>
        <a:latin typeface="+mn-lt"/>
        <a:ea typeface="+mn-ea"/>
        <a:cs typeface="+mn-cs"/>
      </a:defRPr>
    </a:lvl7pPr>
    <a:lvl8pPr marL="3199272" algn="l" defTabSz="914078" rtl="0" eaLnBrk="1" latinLnBrk="0" hangingPunct="1">
      <a:defRPr sz="1800" kern="1200">
        <a:solidFill>
          <a:schemeClr val="tx1"/>
        </a:solidFill>
        <a:latin typeface="+mn-lt"/>
        <a:ea typeface="+mn-ea"/>
        <a:cs typeface="+mn-cs"/>
      </a:defRPr>
    </a:lvl8pPr>
    <a:lvl9pPr marL="3656312" algn="l" defTabSz="914078"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CC00"/>
    <a:srgbClr val="33CC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32" autoAdjust="0"/>
    <p:restoredTop sz="85206" autoAdjust="0"/>
  </p:normalViewPr>
  <p:slideViewPr>
    <p:cSldViewPr>
      <p:cViewPr>
        <p:scale>
          <a:sx n="75" d="100"/>
          <a:sy n="75" d="100"/>
        </p:scale>
        <p:origin x="-1112" y="-80"/>
      </p:cViewPr>
      <p:guideLst>
        <p:guide orient="horz" pos="2160"/>
        <p:guide pos="2880"/>
      </p:guideLst>
    </p:cSldViewPr>
  </p:slideViewPr>
  <p:outlineViewPr>
    <p:cViewPr>
      <p:scale>
        <a:sx n="33" d="100"/>
        <a:sy n="33" d="100"/>
      </p:scale>
      <p:origin x="0" y="9512"/>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p:scale>
          <a:sx n="150" d="100"/>
          <a:sy n="150" d="100"/>
        </p:scale>
        <p:origin x="-181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notesMaster" Target="notesMasters/notesMaster1.xml"/><Relationship Id="rId68" Type="http://schemas.openxmlformats.org/officeDocument/2006/relationships/handoutMaster" Target="handoutMasters/handoutMaster1.xml"/><Relationship Id="rId69" Type="http://schemas.openxmlformats.org/officeDocument/2006/relationships/printerSettings" Target="printerSettings/printerSettings1.bin"/><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esProps" Target="presProps.xml"/><Relationship Id="rId71" Type="http://schemas.openxmlformats.org/officeDocument/2006/relationships/viewProps" Target="viewProps.xml"/><Relationship Id="rId72"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6496C9-EE03-4BD4-A6F5-728711423CF1}" type="datetimeFigureOut">
              <a:rPr lang="en-US" smtClean="0"/>
              <a:t>11/11/19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F684DAF-CFE4-44C8-8B23-4839A831CC9B}" type="slidenum">
              <a:rPr lang="en-US" smtClean="0"/>
              <a:t>‹#›</a:t>
            </a:fld>
            <a:endParaRPr lang="en-US"/>
          </a:p>
        </p:txBody>
      </p:sp>
    </p:spTree>
    <p:extLst>
      <p:ext uri="{BB962C8B-B14F-4D97-AF65-F5344CB8AC3E}">
        <p14:creationId xmlns:p14="http://schemas.microsoft.com/office/powerpoint/2010/main" val="38961293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EADB0D-BA03-BB4D-AEEF-A784EB0A588B}" type="datetimeFigureOut">
              <a:rPr lang="en-US" smtClean="0"/>
              <a:t>11/11/19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1781A7-09B5-7B40-9AC4-E3236ED16688}" type="slidenum">
              <a:rPr lang="en-US" smtClean="0"/>
              <a:t>‹#›</a:t>
            </a:fld>
            <a:endParaRPr lang="en-US"/>
          </a:p>
        </p:txBody>
      </p:sp>
    </p:spTree>
    <p:extLst>
      <p:ext uri="{BB962C8B-B14F-4D97-AF65-F5344CB8AC3E}">
        <p14:creationId xmlns:p14="http://schemas.microsoft.com/office/powerpoint/2010/main" val="4156047191"/>
      </p:ext>
    </p:extLst>
  </p:cSld>
  <p:clrMap bg1="lt1" tx1="dk1" bg2="lt2" tx2="dk2" accent1="accent1" accent2="accent2" accent3="accent3" accent4="accent4" accent5="accent5" accent6="accent6" hlink="hlink" folHlink="folHlink"/>
  <p:notesStyle>
    <a:lvl1pPr marL="0" algn="l" defTabSz="457039" rtl="0" eaLnBrk="1" latinLnBrk="0" hangingPunct="1">
      <a:defRPr sz="1200" kern="1200">
        <a:solidFill>
          <a:schemeClr val="tx1"/>
        </a:solidFill>
        <a:latin typeface="+mn-lt"/>
        <a:ea typeface="+mn-ea"/>
        <a:cs typeface="+mn-cs"/>
      </a:defRPr>
    </a:lvl1pPr>
    <a:lvl2pPr marL="457039" algn="l" defTabSz="457039" rtl="0" eaLnBrk="1" latinLnBrk="0" hangingPunct="1">
      <a:defRPr sz="1200" kern="1200">
        <a:solidFill>
          <a:schemeClr val="tx1"/>
        </a:solidFill>
        <a:latin typeface="+mn-lt"/>
        <a:ea typeface="+mn-ea"/>
        <a:cs typeface="+mn-cs"/>
      </a:defRPr>
    </a:lvl2pPr>
    <a:lvl3pPr marL="914078" algn="l" defTabSz="457039" rtl="0" eaLnBrk="1" latinLnBrk="0" hangingPunct="1">
      <a:defRPr sz="1200" kern="1200">
        <a:solidFill>
          <a:schemeClr val="tx1"/>
        </a:solidFill>
        <a:latin typeface="+mn-lt"/>
        <a:ea typeface="+mn-ea"/>
        <a:cs typeface="+mn-cs"/>
      </a:defRPr>
    </a:lvl3pPr>
    <a:lvl4pPr marL="1371118" algn="l" defTabSz="457039" rtl="0" eaLnBrk="1" latinLnBrk="0" hangingPunct="1">
      <a:defRPr sz="1200" kern="1200">
        <a:solidFill>
          <a:schemeClr val="tx1"/>
        </a:solidFill>
        <a:latin typeface="+mn-lt"/>
        <a:ea typeface="+mn-ea"/>
        <a:cs typeface="+mn-cs"/>
      </a:defRPr>
    </a:lvl4pPr>
    <a:lvl5pPr marL="1828156" algn="l" defTabSz="457039" rtl="0" eaLnBrk="1" latinLnBrk="0" hangingPunct="1">
      <a:defRPr sz="1200" kern="1200">
        <a:solidFill>
          <a:schemeClr val="tx1"/>
        </a:solidFill>
        <a:latin typeface="+mn-lt"/>
        <a:ea typeface="+mn-ea"/>
        <a:cs typeface="+mn-cs"/>
      </a:defRPr>
    </a:lvl5pPr>
    <a:lvl6pPr marL="2285195" algn="l" defTabSz="457039" rtl="0" eaLnBrk="1" latinLnBrk="0" hangingPunct="1">
      <a:defRPr sz="1200" kern="1200">
        <a:solidFill>
          <a:schemeClr val="tx1"/>
        </a:solidFill>
        <a:latin typeface="+mn-lt"/>
        <a:ea typeface="+mn-ea"/>
        <a:cs typeface="+mn-cs"/>
      </a:defRPr>
    </a:lvl6pPr>
    <a:lvl7pPr marL="2742234" algn="l" defTabSz="457039" rtl="0" eaLnBrk="1" latinLnBrk="0" hangingPunct="1">
      <a:defRPr sz="1200" kern="1200">
        <a:solidFill>
          <a:schemeClr val="tx1"/>
        </a:solidFill>
        <a:latin typeface="+mn-lt"/>
        <a:ea typeface="+mn-ea"/>
        <a:cs typeface="+mn-cs"/>
      </a:defRPr>
    </a:lvl7pPr>
    <a:lvl8pPr marL="3199272" algn="l" defTabSz="457039" rtl="0" eaLnBrk="1" latinLnBrk="0" hangingPunct="1">
      <a:defRPr sz="1200" kern="1200">
        <a:solidFill>
          <a:schemeClr val="tx1"/>
        </a:solidFill>
        <a:latin typeface="+mn-lt"/>
        <a:ea typeface="+mn-ea"/>
        <a:cs typeface="+mn-cs"/>
      </a:defRPr>
    </a:lvl8pPr>
    <a:lvl9pPr marL="3656312" algn="l" defTabSz="4570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sz="1400" kern="1200" dirty="0" smtClean="0">
              <a:solidFill>
                <a:schemeClr val="tx1"/>
              </a:solidFill>
              <a:effectLst/>
            </a:endParaRPr>
          </a:p>
        </p:txBody>
      </p:sp>
      <p:sp>
        <p:nvSpPr>
          <p:cNvPr id="4" name="Slide Number Placeholder 3"/>
          <p:cNvSpPr>
            <a:spLocks noGrp="1"/>
          </p:cNvSpPr>
          <p:nvPr>
            <p:ph type="sldNum" sz="quarter" idx="10"/>
          </p:nvPr>
        </p:nvSpPr>
        <p:spPr/>
        <p:txBody>
          <a:bodyPr/>
          <a:lstStyle/>
          <a:p>
            <a:fld id="{831781A7-09B5-7B40-9AC4-E3236ED16688}" type="slidenum">
              <a:rPr lang="en-US" smtClean="0"/>
              <a:t>1</a:t>
            </a:fld>
            <a:endParaRPr lang="en-US" dirty="0"/>
          </a:p>
        </p:txBody>
      </p:sp>
    </p:spTree>
    <p:extLst>
      <p:ext uri="{BB962C8B-B14F-4D97-AF65-F5344CB8AC3E}">
        <p14:creationId xmlns:p14="http://schemas.microsoft.com/office/powerpoint/2010/main" val="13567960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10</a:t>
            </a:fld>
            <a:endParaRPr lang="en-US" dirty="0"/>
          </a:p>
        </p:txBody>
      </p:sp>
    </p:spTree>
    <p:extLst>
      <p:ext uri="{BB962C8B-B14F-4D97-AF65-F5344CB8AC3E}">
        <p14:creationId xmlns:p14="http://schemas.microsoft.com/office/powerpoint/2010/main" val="3382655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039" rtl="0" eaLnBrk="1" fontAlgn="auto" latinLnBrk="0" hangingPunct="1">
              <a:lnSpc>
                <a:spcPct val="100000"/>
              </a:lnSpc>
              <a:spcBef>
                <a:spcPts val="0"/>
              </a:spcBef>
              <a:spcAft>
                <a:spcPts val="0"/>
              </a:spcAft>
              <a:buClrTx/>
              <a:buSzTx/>
              <a:buFontTx/>
              <a:buNone/>
              <a:tabLst/>
              <a:defRPr/>
            </a:pPr>
            <a:r>
              <a:rPr lang="en-US" dirty="0" smtClean="0"/>
              <a:t>These</a:t>
            </a:r>
            <a:r>
              <a:rPr lang="en-US" baseline="0" dirty="0" smtClean="0"/>
              <a:t> contexts are intentionally represented as concentric circles because the outer ones impact the inner ones.  Also j</a:t>
            </a:r>
            <a:r>
              <a:rPr lang="en-US" dirty="0" smtClean="0"/>
              <a:t>ust like with the matrix, one</a:t>
            </a:r>
            <a:r>
              <a:rPr lang="en-US" baseline="0" dirty="0" smtClean="0"/>
              <a:t> can go deeper and deeper into understanding their contexts.  One can choose to go deeper – or in this case farther and farther out from their immediate surroundings </a:t>
            </a:r>
            <a:r>
              <a:rPr lang="en-US" dirty="0" smtClean="0"/>
              <a:t>to understand the context of </a:t>
            </a:r>
            <a:r>
              <a:rPr lang="en-US" baseline="0" dirty="0" smtClean="0"/>
              <a:t>the multiracial church pastor is like understanding the various layers of the matrix.  </a:t>
            </a:r>
            <a:endParaRPr lang="en-US" dirty="0" smtClean="0"/>
          </a:p>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11</a:t>
            </a:fld>
            <a:endParaRPr lang="en-US" dirty="0"/>
          </a:p>
        </p:txBody>
      </p:sp>
    </p:spTree>
    <p:extLst>
      <p:ext uri="{BB962C8B-B14F-4D97-AF65-F5344CB8AC3E}">
        <p14:creationId xmlns:p14="http://schemas.microsoft.com/office/powerpoint/2010/main" val="3382655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usually pay attention to the context that we can see, that we interact with directly.  In this example here, that would be a multiracial church pastor’s congregation and religious community.  I am going to focus on what they  don’t necessarily see but experience all the time in their roles as multiracial church pastors.  That is race as a system and how religion works in the U.S.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12</a:t>
            </a:fld>
            <a:endParaRPr lang="en-US" dirty="0"/>
          </a:p>
        </p:txBody>
      </p:sp>
    </p:spTree>
    <p:extLst>
      <p:ext uri="{BB962C8B-B14F-4D97-AF65-F5344CB8AC3E}">
        <p14:creationId xmlns:p14="http://schemas.microsoft.com/office/powerpoint/2010/main" val="3382655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First…race</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It is important to note that race and ethnicity are not synonymous. They are related and overlap in that in the US context they can reinforce one another, but they are different </a:t>
            </a:r>
            <a:r>
              <a:rPr lang="en-US" sz="1200" b="0" i="0" u="none" strike="noStrike" kern="1200" baseline="0" dirty="0" err="1" smtClean="0">
                <a:solidFill>
                  <a:schemeClr val="tx1"/>
                </a:solidFill>
                <a:latin typeface="+mn-lt"/>
                <a:ea typeface="+mn-ea"/>
                <a:cs typeface="+mn-cs"/>
              </a:rPr>
              <a:t>dn</a:t>
            </a:r>
            <a:r>
              <a:rPr lang="en-US" sz="1200" b="0" i="0" u="none" strike="noStrike" kern="1200" baseline="0" dirty="0" smtClean="0">
                <a:solidFill>
                  <a:schemeClr val="tx1"/>
                </a:solidFill>
                <a:latin typeface="+mn-lt"/>
                <a:ea typeface="+mn-ea"/>
                <a:cs typeface="+mn-cs"/>
              </a:rPr>
              <a:t> have different implications for peoples lives. Let me clarify.</a:t>
            </a:r>
          </a:p>
          <a:p>
            <a:endParaRPr lang="en-US" sz="1200" b="0" i="0" u="none" strike="noStrike" kern="1200" baseline="0" dirty="0" smtClean="0">
              <a:solidFill>
                <a:schemeClr val="tx1"/>
              </a:solidFill>
              <a:latin typeface="+mn-lt"/>
              <a:ea typeface="+mn-ea"/>
              <a:cs typeface="+mn-cs"/>
            </a:endParaRPr>
          </a:p>
          <a:p>
            <a:pPr marL="0" marR="0" indent="0" algn="l" defTabSz="457039"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What am I talking about when we say ethnicity?  First off, an ethnicity is linked to a group. And an ethnic group is a group of people who see themselves as sharing a common ancestry; a collective experience (often this is something negative, like discrimination); or having come from the same part of the world. Ethnic groups use culture – that is particular ways of believing, thinking, and doing - to make it clear to themselves and others who they are, to foster connection, and develop a “we”.</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13</a:t>
            </a:fld>
            <a:endParaRPr lang="en-US"/>
          </a:p>
        </p:txBody>
      </p:sp>
    </p:spTree>
    <p:extLst>
      <p:ext uri="{BB962C8B-B14F-4D97-AF65-F5344CB8AC3E}">
        <p14:creationId xmlns:p14="http://schemas.microsoft.com/office/powerpoint/2010/main" val="1065329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Race is when meaning is given to what people </a:t>
            </a:r>
            <a:r>
              <a:rPr lang="en-US" sz="1200" b="1" u="sng" kern="1200" dirty="0" smtClean="0">
                <a:solidFill>
                  <a:schemeClr val="tx1"/>
                </a:solidFill>
                <a:effectLst/>
                <a:latin typeface="+mn-lt"/>
                <a:ea typeface="+mn-ea"/>
                <a:cs typeface="+mn-cs"/>
              </a:rPr>
              <a:t>look like</a:t>
            </a:r>
            <a:r>
              <a:rPr lang="en-US" sz="1200" b="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The characteristics we pay special attention to are arbitrary and there are a just a few – phenotype, hair texture, skin color. </a:t>
            </a:r>
          </a:p>
          <a:p>
            <a:r>
              <a:rPr lang="en-US" sz="1200" b="0" kern="1200" dirty="0" smtClean="0">
                <a:solidFill>
                  <a:schemeClr val="tx1"/>
                </a:solidFill>
                <a:effectLst/>
                <a:latin typeface="+mn-lt"/>
                <a:ea typeface="+mn-ea"/>
                <a:cs typeface="+mn-cs"/>
              </a:rPr>
              <a:t> </a:t>
            </a:r>
          </a:p>
          <a:p>
            <a:r>
              <a:rPr lang="en-US" sz="1200" b="0" kern="1200" dirty="0" smtClean="0">
                <a:solidFill>
                  <a:schemeClr val="tx1"/>
                </a:solidFill>
                <a:effectLst/>
                <a:latin typeface="+mn-lt"/>
                <a:ea typeface="+mn-ea"/>
                <a:cs typeface="+mn-cs"/>
              </a:rPr>
              <a:t>The process of race works something like this.  We look at a person and take a </a:t>
            </a:r>
            <a:r>
              <a:rPr lang="en-US" sz="1200" b="0" i="1" kern="1200" dirty="0" smtClean="0">
                <a:solidFill>
                  <a:schemeClr val="tx1"/>
                </a:solidFill>
                <a:effectLst/>
                <a:latin typeface="+mn-lt"/>
                <a:ea typeface="+mn-ea"/>
                <a:cs typeface="+mn-cs"/>
              </a:rPr>
              <a:t>subconscious and immediate mental inventory</a:t>
            </a:r>
            <a:r>
              <a:rPr lang="en-US" sz="1200" b="0" kern="1200" dirty="0" smtClean="0">
                <a:solidFill>
                  <a:schemeClr val="tx1"/>
                </a:solidFill>
                <a:effectLst/>
                <a:latin typeface="+mn-lt"/>
                <a:ea typeface="+mn-ea"/>
                <a:cs typeface="+mn-cs"/>
              </a:rPr>
              <a:t> of his or her physical attributes.  We then put these attributes together and come up with a conclusion about the person’s race.</a:t>
            </a:r>
          </a:p>
          <a:p>
            <a:r>
              <a:rPr lang="en-US" sz="1200" b="0" kern="1200" dirty="0" smtClean="0">
                <a:solidFill>
                  <a:schemeClr val="tx1"/>
                </a:solidFill>
                <a:effectLst/>
                <a:latin typeface="+mn-lt"/>
                <a:ea typeface="+mn-ea"/>
                <a:cs typeface="+mn-cs"/>
              </a:rPr>
              <a:t> </a:t>
            </a:r>
          </a:p>
          <a:p>
            <a:r>
              <a:rPr lang="en-US" sz="1200" b="0" kern="1200" dirty="0" smtClean="0">
                <a:solidFill>
                  <a:schemeClr val="tx1"/>
                </a:solidFill>
                <a:effectLst/>
                <a:latin typeface="+mn-lt"/>
                <a:ea typeface="+mn-ea"/>
                <a:cs typeface="+mn-cs"/>
              </a:rPr>
              <a:t>This is in itself a rather astounding idea.  We have come to believe that we can look at the tens, hundreds, perhaps thousands of people we see everyday – in person, on TV, while surfing the internet - and categorize them into 2, 3, 4, 5 groups based upon a few physical characteristics.  This is really quite bizarre if you stop to think about it. </a:t>
            </a:r>
          </a:p>
          <a:p>
            <a:r>
              <a:rPr lang="en-US" sz="1200" b="0" kern="1200" dirty="0" smtClean="0">
                <a:solidFill>
                  <a:schemeClr val="tx1"/>
                </a:solidFill>
                <a:effectLst/>
                <a:latin typeface="+mn-lt"/>
                <a:ea typeface="+mn-ea"/>
                <a:cs typeface="+mn-cs"/>
              </a:rPr>
              <a:t> </a:t>
            </a:r>
          </a:p>
          <a:p>
            <a:r>
              <a:rPr lang="en-US" sz="1200" b="0" kern="1200" dirty="0" smtClean="0">
                <a:solidFill>
                  <a:schemeClr val="tx1"/>
                </a:solidFill>
                <a:effectLst/>
                <a:latin typeface="+mn-lt"/>
                <a:ea typeface="+mn-ea"/>
                <a:cs typeface="+mn-cs"/>
              </a:rPr>
              <a:t>But this process doesn’t stop there.  </a:t>
            </a:r>
            <a:r>
              <a:rPr lang="en-US" sz="1200" b="0" i="1" kern="1200" dirty="0" smtClean="0">
                <a:solidFill>
                  <a:schemeClr val="tx1"/>
                </a:solidFill>
                <a:effectLst/>
                <a:latin typeface="+mn-lt"/>
                <a:ea typeface="+mn-ea"/>
                <a:cs typeface="+mn-cs"/>
              </a:rPr>
              <a:t>This step next is where it gets critical</a:t>
            </a:r>
            <a:r>
              <a:rPr lang="en-US" sz="1200" b="0" kern="1200" dirty="0" smtClean="0">
                <a:solidFill>
                  <a:schemeClr val="tx1"/>
                </a:solidFill>
                <a:effectLst/>
                <a:latin typeface="+mn-lt"/>
                <a:ea typeface="+mn-ea"/>
                <a:cs typeface="+mn-cs"/>
              </a:rPr>
              <a:t>.  </a:t>
            </a:r>
          </a:p>
          <a:p>
            <a:r>
              <a:rPr lang="en-US" sz="1200" b="0" kern="1200" dirty="0" smtClean="0">
                <a:solidFill>
                  <a:schemeClr val="tx1"/>
                </a:solidFill>
                <a:effectLst/>
                <a:latin typeface="+mn-lt"/>
                <a:ea typeface="+mn-ea"/>
                <a:cs typeface="+mn-cs"/>
              </a:rPr>
              <a:t> </a:t>
            </a:r>
          </a:p>
          <a:p>
            <a:r>
              <a:rPr lang="en-US" sz="1200" b="0" kern="1200" dirty="0" smtClean="0">
                <a:solidFill>
                  <a:schemeClr val="tx1"/>
                </a:solidFill>
                <a:effectLst/>
                <a:latin typeface="+mn-lt"/>
                <a:ea typeface="+mn-ea"/>
                <a:cs typeface="+mn-cs"/>
              </a:rPr>
              <a:t>The whole point of squeezing people into racial categories in the first place is so we can assess something about them.  Race isn’t about </a:t>
            </a:r>
            <a:r>
              <a:rPr lang="en-US" sz="1200" b="0" i="1" kern="1200" dirty="0" smtClean="0">
                <a:solidFill>
                  <a:schemeClr val="tx1"/>
                </a:solidFill>
                <a:effectLst/>
                <a:latin typeface="+mn-lt"/>
                <a:ea typeface="+mn-ea"/>
                <a:cs typeface="+mn-cs"/>
              </a:rPr>
              <a:t>who you</a:t>
            </a:r>
            <a:r>
              <a:rPr lang="en-US" sz="1200" b="0" kern="1200" dirty="0" smtClean="0">
                <a:solidFill>
                  <a:schemeClr val="tx1"/>
                </a:solidFill>
                <a:effectLst/>
                <a:latin typeface="+mn-lt"/>
                <a:ea typeface="+mn-ea"/>
                <a:cs typeface="+mn-cs"/>
              </a:rPr>
              <a:t> </a:t>
            </a:r>
            <a:r>
              <a:rPr lang="en-US" sz="1200" b="0" i="1" u="sng" kern="1200" dirty="0" smtClean="0">
                <a:solidFill>
                  <a:schemeClr val="tx1"/>
                </a:solidFill>
                <a:effectLst/>
                <a:latin typeface="+mn-lt"/>
                <a:ea typeface="+mn-ea"/>
                <a:cs typeface="+mn-cs"/>
              </a:rPr>
              <a:t>really</a:t>
            </a:r>
            <a:r>
              <a:rPr lang="en-US" sz="1200" b="0" kern="1200" dirty="0" smtClean="0">
                <a:solidFill>
                  <a:schemeClr val="tx1"/>
                </a:solidFill>
                <a:effectLst/>
                <a:latin typeface="+mn-lt"/>
                <a:ea typeface="+mn-ea"/>
                <a:cs typeface="+mn-cs"/>
              </a:rPr>
              <a:t> are – that is, what you actually believe, think, do or </a:t>
            </a:r>
            <a:r>
              <a:rPr lang="en-US" sz="1200" b="0" i="1" u="sng" kern="1200" dirty="0" smtClean="0">
                <a:solidFill>
                  <a:schemeClr val="tx1"/>
                </a:solidFill>
                <a:effectLst/>
                <a:latin typeface="+mn-lt"/>
                <a:ea typeface="+mn-ea"/>
                <a:cs typeface="+mn-cs"/>
              </a:rPr>
              <a:t>can</a:t>
            </a:r>
            <a:r>
              <a:rPr lang="en-US" sz="1200" b="0" kern="1200" dirty="0" smtClean="0">
                <a:solidFill>
                  <a:schemeClr val="tx1"/>
                </a:solidFill>
                <a:effectLst/>
                <a:latin typeface="+mn-lt"/>
                <a:ea typeface="+mn-ea"/>
                <a:cs typeface="+mn-cs"/>
              </a:rPr>
              <a:t> do.  It is about what </a:t>
            </a:r>
            <a:r>
              <a:rPr lang="en-US" sz="1200" b="0" i="1" kern="1200" dirty="0" smtClean="0">
                <a:solidFill>
                  <a:schemeClr val="tx1"/>
                </a:solidFill>
                <a:effectLst/>
                <a:latin typeface="+mn-lt"/>
                <a:ea typeface="+mn-ea"/>
                <a:cs typeface="+mn-cs"/>
              </a:rPr>
              <a:t>OTHERS</a:t>
            </a:r>
            <a:r>
              <a:rPr lang="en-US" sz="1200" b="0" kern="1200" dirty="0" smtClean="0">
                <a:solidFill>
                  <a:schemeClr val="tx1"/>
                </a:solidFill>
                <a:effectLst/>
                <a:latin typeface="+mn-lt"/>
                <a:ea typeface="+mn-ea"/>
                <a:cs typeface="+mn-cs"/>
              </a:rPr>
              <a:t> conclude you believe, think, do or can do - based solely upon what you </a:t>
            </a:r>
            <a:r>
              <a:rPr lang="en-US" sz="1200" b="0" i="1" kern="1200" dirty="0" smtClean="0">
                <a:solidFill>
                  <a:schemeClr val="tx1"/>
                </a:solidFill>
                <a:effectLst/>
                <a:latin typeface="+mn-lt"/>
                <a:ea typeface="+mn-ea"/>
                <a:cs typeface="+mn-cs"/>
              </a:rPr>
              <a:t>look like</a:t>
            </a:r>
            <a:r>
              <a:rPr lang="en-US" sz="1200" b="0" kern="1200" dirty="0" smtClean="0">
                <a:solidFill>
                  <a:schemeClr val="tx1"/>
                </a:solidFill>
                <a:effectLst/>
                <a:latin typeface="+mn-lt"/>
                <a:ea typeface="+mn-ea"/>
                <a:cs typeface="+mn-cs"/>
              </a:rPr>
              <a:t>.  </a:t>
            </a:r>
          </a:p>
          <a:p>
            <a:pPr marL="0" indent="0">
              <a:buFont typeface="Arial"/>
              <a:buNone/>
            </a:pPr>
            <a:endParaRPr lang="en-US" sz="1200" dirty="0" smtClean="0"/>
          </a:p>
          <a:p>
            <a:pPr marL="0" indent="0">
              <a:buFont typeface="Arial"/>
              <a:buNone/>
            </a:pPr>
            <a:r>
              <a:rPr lang="en-US" sz="1200" b="1" dirty="0" smtClean="0"/>
              <a:t>Asian, Black, Latino, White, Native American</a:t>
            </a:r>
          </a:p>
          <a:p>
            <a:endParaRPr lang="en-US" sz="1200" b="1" kern="1200" dirty="0" smtClean="0">
              <a:solidFill>
                <a:schemeClr val="tx1"/>
              </a:solidFill>
              <a:effectLst/>
              <a:latin typeface="+mn-lt"/>
              <a:ea typeface="+mn-ea"/>
              <a:cs typeface="+mn-cs"/>
            </a:endParaRPr>
          </a:p>
          <a:p>
            <a:pPr marL="0" indent="0">
              <a:buFont typeface="Arial"/>
              <a:buNone/>
            </a:pPr>
            <a:r>
              <a:rPr lang="en-US" sz="1200" b="1" dirty="0" smtClean="0"/>
              <a:t>Race: assigning worthiness based upon physical characteristics.  </a:t>
            </a:r>
            <a:r>
              <a:rPr lang="en-US" sz="1200" dirty="0" smtClean="0"/>
              <a:t>People’s level of access to societal rewards</a:t>
            </a:r>
            <a:r>
              <a:rPr lang="en-US" sz="1200" baseline="0" dirty="0" smtClean="0"/>
              <a:t> depends on the </a:t>
            </a:r>
            <a:r>
              <a:rPr lang="en-US" sz="1200" dirty="0" smtClean="0"/>
              <a:t>racial category tow which</a:t>
            </a:r>
            <a:r>
              <a:rPr lang="en-US" sz="1200" baseline="0" dirty="0" smtClean="0"/>
              <a:t> they </a:t>
            </a:r>
            <a:r>
              <a:rPr lang="en-US" sz="1200" dirty="0" smtClean="0"/>
              <a:t>are assigned.</a:t>
            </a:r>
            <a:r>
              <a:rPr lang="en-US" sz="1200" baseline="0" dirty="0" smtClean="0"/>
              <a:t>  These include better job positions, better access to good colleges and schools, higher incomes, more wealth</a:t>
            </a:r>
            <a:endParaRPr lang="en-US" sz="1200" dirty="0" smtClean="0"/>
          </a:p>
          <a:p>
            <a:endParaRPr lang="en-US" sz="1200" kern="1200" dirty="0" smtClean="0">
              <a:solidFill>
                <a:schemeClr val="tx1"/>
              </a:solidFill>
              <a:effectLst/>
              <a:latin typeface="+mn-lt"/>
              <a:ea typeface="+mn-ea"/>
              <a:cs typeface="+mn-cs"/>
            </a:endParaRPr>
          </a:p>
          <a:p>
            <a:pPr marL="0" marR="0" indent="0" algn="l" defTabSz="457039" rtl="0" eaLnBrk="1" fontAlgn="auto" latinLnBrk="0" hangingPunct="1">
              <a:lnSpc>
                <a:spcPct val="100000"/>
              </a:lnSpc>
              <a:spcBef>
                <a:spcPts val="0"/>
              </a:spcBef>
              <a:spcAft>
                <a:spcPts val="0"/>
              </a:spcAft>
              <a:buClrTx/>
              <a:buSzTx/>
              <a:buFontTx/>
              <a:buNone/>
              <a:tabLst/>
              <a:defRPr/>
            </a:pPr>
            <a:r>
              <a:rPr lang="en-US" sz="1200" b="1" dirty="0" smtClean="0"/>
              <a:t>America is a </a:t>
            </a:r>
            <a:r>
              <a:rPr lang="en-US" sz="1200" b="1" i="1" dirty="0" err="1" smtClean="0"/>
              <a:t>racialized</a:t>
            </a:r>
            <a:r>
              <a:rPr lang="en-US" sz="1200" b="1" dirty="0" smtClean="0"/>
              <a:t> society.  Which means race governs practically every area of people’s lives.  Consequently,</a:t>
            </a:r>
            <a:r>
              <a:rPr lang="en-US" sz="1200" b="1" baseline="0" dirty="0" smtClean="0"/>
              <a:t>   </a:t>
            </a:r>
            <a:r>
              <a:rPr lang="en-US" sz="1200" kern="1200" dirty="0" smtClean="0">
                <a:solidFill>
                  <a:schemeClr val="tx1"/>
                </a:solidFill>
                <a:effectLst/>
                <a:latin typeface="+mn-lt"/>
                <a:ea typeface="+mn-ea"/>
                <a:cs typeface="+mn-cs"/>
              </a:rPr>
              <a:t>Even though the laws and policies that explicitly stated what racial groups were and were not worthy of certain privileges in American society – like freedom, citizenship, land ownership, quality</a:t>
            </a:r>
            <a:r>
              <a:rPr lang="en-US" sz="1200" kern="1200" baseline="0" dirty="0" smtClean="0">
                <a:solidFill>
                  <a:schemeClr val="tx1"/>
                </a:solidFill>
                <a:effectLst/>
                <a:latin typeface="+mn-lt"/>
                <a:ea typeface="+mn-ea"/>
                <a:cs typeface="+mn-cs"/>
              </a:rPr>
              <a:t> education and better jobs</a:t>
            </a:r>
            <a:r>
              <a:rPr lang="en-US" sz="1200" kern="1200" dirty="0" smtClean="0">
                <a:solidFill>
                  <a:schemeClr val="tx1"/>
                </a:solidFill>
                <a:effectLst/>
                <a:latin typeface="+mn-lt"/>
                <a:ea typeface="+mn-ea"/>
                <a:cs typeface="+mn-cs"/>
              </a:rPr>
              <a:t> – are for the most</a:t>
            </a:r>
            <a:r>
              <a:rPr lang="en-US" sz="1200" kern="1200" baseline="0" dirty="0" smtClean="0">
                <a:solidFill>
                  <a:schemeClr val="tx1"/>
                </a:solidFill>
                <a:effectLst/>
                <a:latin typeface="+mn-lt"/>
                <a:ea typeface="+mn-ea"/>
                <a:cs typeface="+mn-cs"/>
              </a:rPr>
              <a:t> part </a:t>
            </a:r>
            <a:r>
              <a:rPr lang="en-US" sz="1200" kern="1200" dirty="0" smtClean="0">
                <a:solidFill>
                  <a:schemeClr val="tx1"/>
                </a:solidFill>
                <a:effectLst/>
                <a:latin typeface="+mn-lt"/>
                <a:ea typeface="+mn-ea"/>
                <a:cs typeface="+mn-cs"/>
              </a:rPr>
              <a:t>no longer on the books, </a:t>
            </a:r>
            <a:r>
              <a:rPr lang="en-US" sz="1200" b="1" kern="1200" dirty="0" smtClean="0">
                <a:solidFill>
                  <a:schemeClr val="tx1"/>
                </a:solidFill>
                <a:effectLst/>
                <a:latin typeface="+mn-lt"/>
                <a:ea typeface="+mn-ea"/>
                <a:cs typeface="+mn-cs"/>
              </a:rPr>
              <a:t>we still see pervasive and persistent racial inequality in many areas of American life.</a:t>
            </a:r>
            <a:r>
              <a:rPr lang="en-US" sz="1200" i="1" kern="1200" dirty="0" smtClean="0">
                <a:solidFill>
                  <a:schemeClr val="tx1"/>
                </a:solidFill>
                <a:effectLst/>
                <a:latin typeface="+mn-lt"/>
                <a:ea typeface="+mn-ea"/>
                <a:cs typeface="+mn-cs"/>
              </a:rPr>
              <a:t> </a:t>
            </a:r>
            <a:r>
              <a:rPr lang="en-US" sz="1200" i="0"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There remain substantial differences in outcomes</a:t>
            </a:r>
            <a:r>
              <a:rPr lang="en-US" sz="1200" kern="1200" dirty="0" smtClean="0">
                <a:solidFill>
                  <a:schemeClr val="tx1"/>
                </a:solidFill>
                <a:effectLst/>
                <a:latin typeface="+mn-lt"/>
                <a:ea typeface="+mn-ea"/>
                <a:cs typeface="+mn-cs"/>
              </a:rPr>
              <a:t>, across racial groups, as it relates to unemployment rates, educational attainment, income, wealth, health.  The list goes on. </a:t>
            </a:r>
          </a:p>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14</a:t>
            </a:fld>
            <a:endParaRPr lang="en-US"/>
          </a:p>
        </p:txBody>
      </p:sp>
    </p:spTree>
    <p:extLst>
      <p:ext uri="{BB962C8B-B14F-4D97-AF65-F5344CB8AC3E}">
        <p14:creationId xmlns:p14="http://schemas.microsoft.com/office/powerpoint/2010/main" val="31005966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Just to recap, race and ethnicity differ in very important ways.</a:t>
            </a:r>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Where ethnicity is about giving </a:t>
            </a:r>
            <a:r>
              <a:rPr lang="en-US" sz="1200" i="1" kern="1200" dirty="0" smtClean="0">
                <a:solidFill>
                  <a:schemeClr val="tx1"/>
                </a:solidFill>
                <a:effectLst/>
                <a:latin typeface="+mn-lt"/>
                <a:ea typeface="+mn-ea"/>
                <a:cs typeface="+mn-cs"/>
              </a:rPr>
              <a:t>meaning to culture</a:t>
            </a:r>
            <a:r>
              <a:rPr lang="en-US" sz="1200" kern="1200" dirty="0" smtClean="0">
                <a:solidFill>
                  <a:schemeClr val="tx1"/>
                </a:solidFill>
                <a:effectLst/>
                <a:latin typeface="+mn-lt"/>
                <a:ea typeface="+mn-ea"/>
                <a:cs typeface="+mn-cs"/>
              </a:rPr>
              <a:t>.  Race is about given </a:t>
            </a:r>
            <a:r>
              <a:rPr lang="en-US" sz="1200" i="1" kern="1200" dirty="0" smtClean="0">
                <a:solidFill>
                  <a:schemeClr val="tx1"/>
                </a:solidFill>
                <a:effectLst/>
                <a:latin typeface="+mn-lt"/>
                <a:ea typeface="+mn-ea"/>
                <a:cs typeface="+mn-cs"/>
              </a:rPr>
              <a:t>meaning to physical characteristics</a:t>
            </a:r>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Where ethnicity is about using culture to establish a group identity and a sense of we.  Race is about establishing </a:t>
            </a:r>
            <a:r>
              <a:rPr lang="en-US" sz="1200" i="1" kern="1200" dirty="0" smtClean="0">
                <a:solidFill>
                  <a:schemeClr val="tx1"/>
                </a:solidFill>
                <a:effectLst/>
                <a:latin typeface="+mn-lt"/>
                <a:ea typeface="+mn-ea"/>
                <a:cs typeface="+mn-cs"/>
              </a:rPr>
              <a:t>other people’s worth and capacities</a:t>
            </a:r>
            <a:r>
              <a:rPr lang="en-US" sz="1200" kern="1200" dirty="0" smtClean="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31781A7-09B5-7B40-9AC4-E3236ED16688}" type="slidenum">
              <a:rPr lang="en-US" smtClean="0"/>
              <a:t>15</a:t>
            </a:fld>
            <a:endParaRPr lang="en-US"/>
          </a:p>
        </p:txBody>
      </p:sp>
    </p:spTree>
    <p:extLst>
      <p:ext uri="{BB962C8B-B14F-4D97-AF65-F5344CB8AC3E}">
        <p14:creationId xmlns:p14="http://schemas.microsoft.com/office/powerpoint/2010/main" val="2991431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other broader</a:t>
            </a:r>
            <a:r>
              <a:rPr lang="en-US" baseline="0" dirty="0" smtClean="0"/>
              <a:t> social context I want to highlight is how religion works in America.  </a:t>
            </a:r>
          </a:p>
          <a:p>
            <a:endParaRPr lang="en-US" baseline="0" dirty="0" smtClean="0"/>
          </a:p>
          <a:p>
            <a:pPr marL="0" marR="0" indent="0" algn="l" defTabSz="457039" rtl="0" eaLnBrk="1" fontAlgn="auto" latinLnBrk="0" hangingPunct="1">
              <a:lnSpc>
                <a:spcPct val="100000"/>
              </a:lnSpc>
              <a:spcBef>
                <a:spcPts val="0"/>
              </a:spcBef>
              <a:spcAft>
                <a:spcPts val="0"/>
              </a:spcAft>
              <a:buClrTx/>
              <a:buSzTx/>
              <a:buFontTx/>
              <a:buNone/>
              <a:tabLst/>
              <a:defRPr/>
            </a:pPr>
            <a:r>
              <a:rPr lang="en-US" baseline="0" dirty="0" smtClean="0"/>
              <a:t>In America, the first amendment says that congress shall </a:t>
            </a:r>
            <a:r>
              <a:rPr lang="en-US" sz="1200" i="1" dirty="0" smtClean="0"/>
              <a:t>"make no law respecting an establishment of religion, or prohibiting the free exercise thereof…”</a:t>
            </a:r>
          </a:p>
          <a:p>
            <a:r>
              <a:rPr lang="en-US" baseline="0" dirty="0" smtClean="0"/>
              <a:t>We commonly refer to this as simply the separation of church and state.</a:t>
            </a:r>
          </a:p>
          <a:p>
            <a:endParaRPr lang="en-US" baseline="0" dirty="0" smtClean="0"/>
          </a:p>
          <a:p>
            <a:r>
              <a:rPr lang="en-US" baseline="0" dirty="0" smtClean="0"/>
              <a:t>The consequence of this is that religion in America is completely voluntary.  On the one hand, this means that a group can practice whatever religion they want how they want to practice it.</a:t>
            </a:r>
          </a:p>
          <a:p>
            <a:endParaRPr lang="en-US" baseline="0" dirty="0" smtClean="0"/>
          </a:p>
          <a:p>
            <a:r>
              <a:rPr lang="en-US" baseline="0" dirty="0" smtClean="0"/>
              <a:t>But it also means that religious organizations and their leaders cannot rely on government support or endorsement, they sink or swim on their own so to speak.  They have to work to get the resources they need to stay afloat.  Religious organizations and their leaders compete for resources – that is for congregants and their money.  </a:t>
            </a:r>
          </a:p>
          <a:p>
            <a:endParaRPr lang="en-US" baseline="0" dirty="0" smtClean="0"/>
          </a:p>
          <a:p>
            <a:r>
              <a:rPr lang="en-US" baseline="0" dirty="0" smtClean="0"/>
              <a:t>Also religion mimics a marketplace.  Commonly, religious organizations do religion in ways that attract particular demographics…or we might say market niches.  Some churches are structured to appeal to the traditional crowd, others to the hipster crowd, others to a certain ethnic and racial group and so on.</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16</a:t>
            </a:fld>
            <a:endParaRPr lang="en-US"/>
          </a:p>
        </p:txBody>
      </p:sp>
    </p:spTree>
    <p:extLst>
      <p:ext uri="{BB962C8B-B14F-4D97-AF65-F5344CB8AC3E}">
        <p14:creationId xmlns:p14="http://schemas.microsoft.com/office/powerpoint/2010/main" val="2680274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17</a:t>
            </a:fld>
            <a:endParaRPr lang="en-US"/>
          </a:p>
        </p:txBody>
      </p:sp>
    </p:spTree>
    <p:extLst>
      <p:ext uri="{BB962C8B-B14F-4D97-AF65-F5344CB8AC3E}">
        <p14:creationId xmlns:p14="http://schemas.microsoft.com/office/powerpoint/2010/main" val="4172340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The second phase of the study began a little over a year later.  During this phase, we focused on the congregants. The time between Phase I and Phase II gave the RLDP team the opportunity to revisit the congregant research instruments and make any revisions to them in view of what was learned from the head clergy and denominational leader interviews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research team conducted thirty-five focus groups with congregants who were members of the churches of a subset of the pastors who participated in the RLDP.  We returned to six cities in all, with at least one city in each of the four census regions.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online congregant survey was made broadly available.  All congregations of participating head clergy were asked to facilitate informing congregants about the opportunity to take the survey. The total sample of the congregant survey includes 674 respondents.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final samples of leaders and congregants are diverse  Such a diverse sample of Christian head clergy and congregants of racially and ethnically diverse congregations provides for a more comprehensive body of knowledge about the leadership of head clergy of multiracial churches.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31781A7-09B5-7B40-9AC4-E3236ED16688}" type="slidenum">
              <a:rPr lang="en-US" smtClean="0"/>
              <a:t>18</a:t>
            </a:fld>
            <a:endParaRPr lang="en-US"/>
          </a:p>
        </p:txBody>
      </p:sp>
    </p:spTree>
    <p:extLst>
      <p:ext uri="{BB962C8B-B14F-4D97-AF65-F5344CB8AC3E}">
        <p14:creationId xmlns:p14="http://schemas.microsoft.com/office/powerpoint/2010/main" val="20335386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The second phase of the study began a little over a year later.  During this phase, we focused on the congregants. The time between Phase I and Phase II gave the RLDP team the opportunity to revisit the congregant research instruments and make any revisions to them in view of what was learned from the head clergy and denominational leader interviews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research team conducted thirty-five focus groups with congregants who were members of the churches of a subset of the pastors who participated in the RLDP.  We returned to six cities in all, with at least one city in each of the four census regions.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online congregant survey was made broadly available.  All congregations of participating head clergy were asked to facilitate informing congregants about the opportunity to take the survey. The total sample of the congregant survey includes 674 respondents.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final samples of leaders and congregants are diverse  Such a diverse sample of Christian head clergy and congregants of racially and ethnically diverse congregations provides for a more comprehensive body of knowledge about the leadership of head clergy of multiracial churches.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31781A7-09B5-7B40-9AC4-E3236ED16688}" type="slidenum">
              <a:rPr lang="en-US" smtClean="0"/>
              <a:t>19</a:t>
            </a:fld>
            <a:endParaRPr lang="en-US"/>
          </a:p>
        </p:txBody>
      </p:sp>
    </p:spTree>
    <p:extLst>
      <p:ext uri="{BB962C8B-B14F-4D97-AF65-F5344CB8AC3E}">
        <p14:creationId xmlns:p14="http://schemas.microsoft.com/office/powerpoint/2010/main" val="2033538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kern="1200" baseline="0" dirty="0" smtClean="0">
                <a:solidFill>
                  <a:schemeClr val="tx1"/>
                </a:solidFill>
                <a:latin typeface="+mn-lt"/>
                <a:ea typeface="+mn-ea"/>
                <a:cs typeface="+mn-cs"/>
              </a:rPr>
              <a:t>How many of you have seen the Matrix? </a:t>
            </a:r>
          </a:p>
          <a:p>
            <a:endParaRPr lang="en-US" sz="1800" b="0" i="0" u="none" strike="noStrike" kern="1200" baseline="0" dirty="0" smtClean="0">
              <a:solidFill>
                <a:schemeClr val="tx1"/>
              </a:solidFill>
              <a:latin typeface="+mn-lt"/>
              <a:ea typeface="+mn-ea"/>
              <a:cs typeface="+mn-cs"/>
            </a:endParaRPr>
          </a:p>
          <a:p>
            <a:r>
              <a:rPr lang="en-US" sz="1800" b="0" i="0" u="none" strike="noStrike" kern="1200" baseline="0" dirty="0" smtClean="0">
                <a:solidFill>
                  <a:schemeClr val="tx1"/>
                </a:solidFill>
                <a:latin typeface="+mn-lt"/>
                <a:ea typeface="+mn-ea"/>
                <a:cs typeface="+mn-cs"/>
              </a:rPr>
              <a:t>I love the Matrix movies, especially the first Matrix. </a:t>
            </a:r>
          </a:p>
          <a:p>
            <a:endParaRPr lang="en-US" sz="1800" b="0" i="0" u="none" strike="noStrike" kern="1200" baseline="0" dirty="0" smtClean="0">
              <a:solidFill>
                <a:schemeClr val="tx1"/>
              </a:solidFill>
              <a:latin typeface="+mn-lt"/>
              <a:ea typeface="+mn-ea"/>
              <a:cs typeface="+mn-cs"/>
            </a:endParaRPr>
          </a:p>
          <a:p>
            <a:r>
              <a:rPr lang="en-US" sz="1800" b="0" i="0" u="none" strike="noStrike" kern="1200" baseline="0" dirty="0" smtClean="0">
                <a:solidFill>
                  <a:schemeClr val="tx1"/>
                </a:solidFill>
                <a:latin typeface="+mn-lt"/>
                <a:ea typeface="+mn-ea"/>
                <a:cs typeface="+mn-cs"/>
              </a:rPr>
              <a:t>Besides the visual effects and great action sequences, it is the story line that is really intriguing.  The entire Matrix movie is a metaphor for waking up to reality, coming to see our world for what it really is.  Choosing to understand our context rather than passively going about our day to day.  The lesson of the movie is that while learning the truth of our context can be difficult - it is the only path to freedom and real change.  </a:t>
            </a:r>
          </a:p>
          <a:p>
            <a:endParaRPr lang="en-US" sz="1800" b="0" i="0" u="none" strike="noStrike" kern="1200" baseline="0" dirty="0" smtClean="0">
              <a:solidFill>
                <a:schemeClr val="tx1"/>
              </a:solidFill>
              <a:latin typeface="+mn-lt"/>
              <a:ea typeface="+mn-ea"/>
              <a:cs typeface="+mn-cs"/>
            </a:endParaRPr>
          </a:p>
          <a:p>
            <a:r>
              <a:rPr lang="en-US" sz="1800" b="0" i="0" u="none" strike="noStrike" kern="1200" baseline="0" dirty="0" smtClean="0">
                <a:solidFill>
                  <a:schemeClr val="tx1"/>
                </a:solidFill>
                <a:latin typeface="+mn-lt"/>
                <a:ea typeface="+mn-ea"/>
                <a:cs typeface="+mn-cs"/>
              </a:rPr>
              <a:t>Another message of the movie is grasping the truth of our context, what life is really - can be a game changer for us and for those we are in relationship with.   </a:t>
            </a:r>
          </a:p>
          <a:p>
            <a:endParaRPr lang="en-US" sz="1800" b="0" i="0" u="none" strike="noStrike" kern="1200" baseline="0" dirty="0" smtClean="0">
              <a:solidFill>
                <a:schemeClr val="tx1"/>
              </a:solidFill>
              <a:latin typeface="+mn-lt"/>
              <a:ea typeface="+mn-ea"/>
              <a:cs typeface="+mn-cs"/>
            </a:endParaRPr>
          </a:p>
          <a:p>
            <a:r>
              <a:rPr lang="en-US" sz="1800" b="0" i="0" u="none" strike="noStrike" kern="1200" baseline="0" dirty="0" smtClean="0">
                <a:solidFill>
                  <a:schemeClr val="tx1"/>
                </a:solidFill>
                <a:latin typeface="+mn-lt"/>
                <a:ea typeface="+mn-ea"/>
                <a:cs typeface="+mn-cs"/>
              </a:rPr>
              <a:t>It can change how we go about being in the world, how we understand ourselves. We gain a greater sense of what we can control and what we cannot.  </a:t>
            </a:r>
          </a:p>
          <a:p>
            <a:endParaRPr lang="en-US" sz="1800" b="0" i="0" u="none" strike="noStrike" kern="1200" baseline="0" dirty="0" smtClean="0">
              <a:solidFill>
                <a:schemeClr val="tx1"/>
              </a:solidFill>
              <a:latin typeface="+mn-lt"/>
              <a:ea typeface="+mn-ea"/>
              <a:cs typeface="+mn-cs"/>
            </a:endParaRPr>
          </a:p>
          <a:p>
            <a:r>
              <a:rPr lang="en-US" sz="1800" b="0" i="0" u="none" strike="noStrike" kern="1200" baseline="0" dirty="0" smtClean="0">
                <a:solidFill>
                  <a:schemeClr val="tx1"/>
                </a:solidFill>
                <a:latin typeface="+mn-lt"/>
                <a:ea typeface="+mn-ea"/>
                <a:cs typeface="+mn-cs"/>
              </a:rPr>
              <a:t>There is another reason I like the Matrix  and it is because it is about how society organizes our lives in ways we usually don’t think about.  We sociologists put a whole lot of emphasis on how the world around us  – our social context, including the groups, communities, organizations, societies we are a part of – affect people, how they think, believe, behave, feel.  So, in our view, understanding human life greatly depends upon understanding our social world.</a:t>
            </a:r>
          </a:p>
          <a:p>
            <a:endParaRPr lang="en-US" sz="18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31781A7-09B5-7B40-9AC4-E3236ED16688}" type="slidenum">
              <a:rPr lang="en-US" smtClean="0"/>
              <a:t>2</a:t>
            </a:fld>
            <a:endParaRPr lang="en-US" dirty="0"/>
          </a:p>
        </p:txBody>
      </p:sp>
    </p:spTree>
    <p:extLst>
      <p:ext uri="{BB962C8B-B14F-4D97-AF65-F5344CB8AC3E}">
        <p14:creationId xmlns:p14="http://schemas.microsoft.com/office/powerpoint/2010/main" val="16588489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this means for head clergy – and it doesn’t matter what the racial or ethnic composition of their church may be - is they have a wide</a:t>
            </a:r>
            <a:r>
              <a:rPr lang="en-US" dirty="0" smtClean="0"/>
              <a:t> breadth of expectations that come with being a pastor or</a:t>
            </a:r>
            <a:r>
              <a:rPr lang="en-US" baseline="0" dirty="0" smtClean="0"/>
              <a:t> priest.  </a:t>
            </a:r>
            <a:r>
              <a:rPr lang="en-US" dirty="0" smtClean="0"/>
              <a:t>These include….</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20</a:t>
            </a:fld>
            <a:endParaRPr lang="en-US"/>
          </a:p>
        </p:txBody>
      </p:sp>
    </p:spTree>
    <p:extLst>
      <p:ext uri="{BB962C8B-B14F-4D97-AF65-F5344CB8AC3E}">
        <p14:creationId xmlns:p14="http://schemas.microsoft.com/office/powerpoint/2010/main" val="33235482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what a couple pastors in the study had to say about what it means to be a head pastor.  This description is from a white priest who had just retired a couple months prior to the interview.  He had headed either a predominately Asian or Asian-white parishes across his career.</a:t>
            </a:r>
          </a:p>
          <a:p>
            <a:endParaRPr lang="en-US" dirty="0"/>
          </a:p>
          <a:p>
            <a:r>
              <a:rPr lang="en-US" dirty="0" smtClean="0"/>
              <a:t>He says…</a:t>
            </a:r>
          </a:p>
          <a:p>
            <a:endParaRPr lang="en-US" dirty="0"/>
          </a:p>
          <a:p>
            <a:r>
              <a:rPr lang="en-US" dirty="0" smtClean="0"/>
              <a:t>We see here that being a priest included a whole lot more than given sermons or </a:t>
            </a:r>
            <a:r>
              <a:rPr lang="en-US" dirty="0" err="1" smtClean="0"/>
              <a:t>homolies</a:t>
            </a:r>
            <a:r>
              <a:rPr lang="en-US" dirty="0" smtClean="0"/>
              <a:t>, performing religious ceremonies and sacraments.  Also, seminaries don’t properly</a:t>
            </a:r>
            <a:r>
              <a:rPr lang="en-US" baseline="0" dirty="0" smtClean="0"/>
              <a:t> prepare people for the pastor role.</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21</a:t>
            </a:fld>
            <a:endParaRPr lang="en-US"/>
          </a:p>
        </p:txBody>
      </p:sp>
    </p:spTree>
    <p:extLst>
      <p:ext uri="{BB962C8B-B14F-4D97-AF65-F5344CB8AC3E}">
        <p14:creationId xmlns:p14="http://schemas.microsoft.com/office/powerpoint/2010/main" val="9573688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 African American </a:t>
            </a:r>
            <a:r>
              <a:rPr lang="en-US" dirty="0"/>
              <a:t>M</a:t>
            </a:r>
            <a:r>
              <a:rPr lang="en-US" dirty="0" smtClean="0"/>
              <a:t>ethodist pastor.  You see from his explanation that all pastors have to deal with congregants expectations.</a:t>
            </a:r>
          </a:p>
          <a:p>
            <a:endParaRPr lang="en-US" dirty="0"/>
          </a:p>
          <a:p>
            <a:r>
              <a:rPr lang="en-US" dirty="0" smtClean="0"/>
              <a:t>He says….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22</a:t>
            </a:fld>
            <a:endParaRPr lang="en-US"/>
          </a:p>
        </p:txBody>
      </p:sp>
    </p:spTree>
    <p:extLst>
      <p:ext uri="{BB962C8B-B14F-4D97-AF65-F5344CB8AC3E}">
        <p14:creationId xmlns:p14="http://schemas.microsoft.com/office/powerpoint/2010/main" val="3151856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039" rtl="0" eaLnBrk="1" fontAlgn="auto" latinLnBrk="0" hangingPunct="1">
              <a:lnSpc>
                <a:spcPct val="100000"/>
              </a:lnSpc>
              <a:spcBef>
                <a:spcPts val="0"/>
              </a:spcBef>
              <a:spcAft>
                <a:spcPts val="0"/>
              </a:spcAft>
              <a:buClrTx/>
              <a:buSzTx/>
              <a:buFontTx/>
              <a:buNone/>
              <a:tabLst/>
              <a:defRPr/>
            </a:pPr>
            <a:r>
              <a:rPr lang="en-US" sz="1200" dirty="0" smtClean="0"/>
              <a:t>The bottom line</a:t>
            </a:r>
            <a:r>
              <a:rPr lang="en-US" sz="1200" baseline="0" dirty="0" smtClean="0"/>
              <a:t> is all h</a:t>
            </a:r>
            <a:r>
              <a:rPr lang="en-US" sz="1200" dirty="0" smtClean="0"/>
              <a:t>ead</a:t>
            </a:r>
            <a:r>
              <a:rPr lang="en-US" sz="1200" baseline="0" dirty="0" smtClean="0"/>
              <a:t> clergy wear many hats</a:t>
            </a:r>
            <a:r>
              <a:rPr lang="en-US" sz="1200" dirty="0" smtClean="0"/>
              <a:t>: teacher, preacher, counselor, comforter, human resources manager, financial manager, strategic planner, etc.</a:t>
            </a:r>
          </a:p>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23</a:t>
            </a:fld>
            <a:endParaRPr lang="en-US"/>
          </a:p>
        </p:txBody>
      </p:sp>
    </p:spTree>
    <p:extLst>
      <p:ext uri="{BB962C8B-B14F-4D97-AF65-F5344CB8AC3E}">
        <p14:creationId xmlns:p14="http://schemas.microsoft.com/office/powerpoint/2010/main" val="17371153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smtClean="0"/>
              <a:t>However, the pastors of racially and ethnically diverse churches have a lot of other matters to deal with in addition to these.  Here are a few general patterns that emerge</a:t>
            </a:r>
            <a:r>
              <a:rPr lang="en-US" sz="1050" baseline="0" dirty="0" smtClean="0"/>
              <a:t> in our analysis of the 121 interviews.  These factors </a:t>
            </a:r>
            <a:r>
              <a:rPr lang="en-US" sz="1050" dirty="0" smtClean="0"/>
              <a:t>really exacerbate</a:t>
            </a:r>
            <a:r>
              <a:rPr lang="en-US" sz="1050" baseline="0" dirty="0" smtClean="0"/>
              <a:t> any tensions that come up for multiracial church pastors and can add to an already extensive set of pastoral expectations.</a:t>
            </a:r>
            <a:endParaRPr lang="en-US" sz="1050" dirty="0" smtClean="0"/>
          </a:p>
          <a:p>
            <a:endParaRPr lang="en-US" sz="1050" dirty="0"/>
          </a:p>
          <a:p>
            <a:pPr marL="228600" indent="-228600">
              <a:buAutoNum type="arabicPeriod"/>
            </a:pPr>
            <a:r>
              <a:rPr lang="en-US" sz="1050" dirty="0" smtClean="0"/>
              <a:t>Worship matters.  What do we do during worship services, how do we do our worship services, and who gets to decide?  This really, really matters.  Power struggles and dynamics emerged around worship services. Dr. Priest has a workshop on worship tomorrow.</a:t>
            </a:r>
          </a:p>
          <a:p>
            <a:pPr marL="0" indent="0">
              <a:buNone/>
            </a:pPr>
            <a:endParaRPr lang="en-US" sz="1050" dirty="0" smtClean="0"/>
          </a:p>
          <a:p>
            <a:pPr marL="228600" indent="-228600">
              <a:buAutoNum type="arabicPeriod"/>
            </a:pPr>
            <a:r>
              <a:rPr lang="en-US" sz="1050" dirty="0" smtClean="0"/>
              <a:t>Polity matters. This is simply how the religious denomination is structured.  The episcopal polity, pastor are appointed by the denomination.  </a:t>
            </a:r>
          </a:p>
          <a:p>
            <a:pPr marL="685639" lvl="1" indent="-228600">
              <a:buAutoNum type="arabicPeriod"/>
            </a:pPr>
            <a:r>
              <a:rPr lang="en-US" sz="1050" dirty="0" smtClean="0"/>
              <a:t>Multiracial church pastors in denominations with an episcopal polity are, according to the pastors, diversity specialist.  Appointed to dying churches that generally are not doing a good job adjusting to the demographic realities of their surroundings. </a:t>
            </a:r>
          </a:p>
          <a:p>
            <a:pPr marL="1142678" lvl="2" indent="-228600">
              <a:buFontTx/>
              <a:buAutoNum type="arabicPeriod"/>
            </a:pPr>
            <a:r>
              <a:rPr lang="en-US" sz="1050" dirty="0"/>
              <a:t>Denomination supports these pastors or they want to see them succeed. The job of the pastor is to increase attendance and the finances for the church and the denomination sees diversity as the way to do this.  </a:t>
            </a:r>
            <a:endParaRPr lang="en-US" sz="1050" dirty="0" smtClean="0"/>
          </a:p>
          <a:p>
            <a:pPr marL="685639" lvl="1" indent="-228600">
              <a:buAutoNum type="arabicPeriod"/>
            </a:pPr>
            <a:r>
              <a:rPr lang="en-US" sz="1050" dirty="0" smtClean="0"/>
              <a:t>Congregational churches hire their pastors.  So, congregants can literally fire their pastors or simply fire them by leaving.  These pastors would be more dependent upon the insights and support of their congregants, especially those with more resources.</a:t>
            </a:r>
          </a:p>
          <a:p>
            <a:pPr marL="457039" lvl="1" indent="0">
              <a:buNone/>
            </a:pPr>
            <a:endParaRPr lang="en-US" sz="1050" dirty="0" smtClean="0"/>
          </a:p>
          <a:p>
            <a:pPr marL="228600" indent="-228600">
              <a:buAutoNum type="arabicPeriod"/>
            </a:pPr>
            <a:r>
              <a:rPr lang="en-US" sz="1050" dirty="0"/>
              <a:t>Demographics matters.  Churches have to respond to changing racial demographics of the neighborhoods they are in by changing or leaving. </a:t>
            </a:r>
            <a:endParaRPr lang="en-US" sz="1050" dirty="0" smtClean="0"/>
          </a:p>
          <a:p>
            <a:pPr marL="228600" indent="-228600">
              <a:buAutoNum type="arabicPeriod"/>
            </a:pPr>
            <a:endParaRPr lang="en-US" sz="1050" dirty="0" smtClean="0"/>
          </a:p>
          <a:p>
            <a:pPr marL="228600" indent="-228600">
              <a:buAutoNum type="arabicPeriod"/>
            </a:pPr>
            <a:r>
              <a:rPr lang="en-US" sz="1050" dirty="0" smtClean="0"/>
              <a:t>Resources matter…Rev.</a:t>
            </a:r>
            <a:r>
              <a:rPr lang="en-US" sz="1050" baseline="0" dirty="0" smtClean="0"/>
              <a:t> Johnson</a:t>
            </a:r>
            <a:r>
              <a:rPr lang="en-US" sz="1050" dirty="0" smtClean="0"/>
              <a:t> will discuss this more tomorrow.</a:t>
            </a:r>
          </a:p>
          <a:p>
            <a:pPr marL="0" indent="0">
              <a:buNone/>
            </a:pPr>
            <a:endParaRPr lang="en-US" sz="1050" dirty="0"/>
          </a:p>
          <a:p>
            <a:pPr marL="228600" indent="-228600">
              <a:buAutoNum type="arabicPeriod"/>
            </a:pPr>
            <a:r>
              <a:rPr lang="en-US" sz="1050" dirty="0"/>
              <a:t>Race </a:t>
            </a:r>
            <a:r>
              <a:rPr lang="en-US" sz="1050" dirty="0" smtClean="0"/>
              <a:t>matters. It affects pastors leadership.  Dr. Kim will address this in greater detail</a:t>
            </a:r>
            <a:r>
              <a:rPr lang="en-US" sz="1050" baseline="0" dirty="0" smtClean="0"/>
              <a:t> tomorrow.</a:t>
            </a:r>
            <a:endParaRPr lang="en-US" sz="1050" dirty="0"/>
          </a:p>
          <a:p>
            <a:pPr marL="685639" lvl="1" indent="-228600">
              <a:buAutoNum type="arabicPeriod"/>
            </a:pPr>
            <a:endParaRPr lang="en-US" sz="1050" dirty="0"/>
          </a:p>
        </p:txBody>
      </p:sp>
      <p:sp>
        <p:nvSpPr>
          <p:cNvPr id="4" name="Slide Number Placeholder 3"/>
          <p:cNvSpPr>
            <a:spLocks noGrp="1"/>
          </p:cNvSpPr>
          <p:nvPr>
            <p:ph type="sldNum" sz="quarter" idx="10"/>
          </p:nvPr>
        </p:nvSpPr>
        <p:spPr/>
        <p:txBody>
          <a:bodyPr/>
          <a:lstStyle/>
          <a:p>
            <a:fld id="{831781A7-09B5-7B40-9AC4-E3236ED16688}" type="slidenum">
              <a:rPr lang="en-US" smtClean="0"/>
              <a:t>24</a:t>
            </a:fld>
            <a:endParaRPr lang="en-US" dirty="0"/>
          </a:p>
        </p:txBody>
      </p:sp>
    </p:spTree>
    <p:extLst>
      <p:ext uri="{BB962C8B-B14F-4D97-AF65-F5344CB8AC3E}">
        <p14:creationId xmlns:p14="http://schemas.microsoft.com/office/powerpoint/2010/main" val="15372094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Focusing on stories of three pastors.  Provide a more holistic view of</a:t>
            </a:r>
            <a:r>
              <a:rPr lang="en-US" baseline="0" dirty="0" smtClean="0"/>
              <a:t> who the people are who fill this role of the multiracial church pastor and how they experience this role. </a:t>
            </a:r>
            <a:r>
              <a:rPr lang="en-US" dirty="0" smtClean="0"/>
              <a:t> What I want to highlight here is their biography and how the social contexts they are embedded</a:t>
            </a:r>
            <a:r>
              <a:rPr lang="en-US" baseline="0" dirty="0" smtClean="0"/>
              <a:t> in affects them</a:t>
            </a:r>
            <a:r>
              <a:rPr lang="en-US" dirty="0" smtClean="0"/>
              <a:t>.  I remind you that this social</a:t>
            </a:r>
            <a:r>
              <a:rPr lang="en-US" baseline="0" dirty="0" smtClean="0"/>
              <a:t> context</a:t>
            </a:r>
            <a:r>
              <a:rPr lang="en-US" dirty="0" smtClean="0"/>
              <a:t> includes their congregation, their denomination or affiliation, race and the religious</a:t>
            </a:r>
            <a:r>
              <a:rPr lang="en-US" baseline="0" dirty="0" smtClean="0"/>
              <a:t> system</a:t>
            </a:r>
            <a:r>
              <a:rPr lang="en-US" dirty="0" smtClean="0"/>
              <a:t>.  </a:t>
            </a:r>
          </a:p>
          <a:p>
            <a:endParaRPr lang="en-US" dirty="0" smtClean="0"/>
          </a:p>
          <a:p>
            <a:r>
              <a:rPr lang="en-US" dirty="0" smtClean="0"/>
              <a:t>Does</a:t>
            </a:r>
            <a:r>
              <a:rPr lang="en-US" baseline="0" dirty="0" smtClean="0"/>
              <a:t> the impact of the social context </a:t>
            </a:r>
            <a:r>
              <a:rPr lang="en-US" dirty="0" smtClean="0"/>
              <a:t>always jump out at us?  No.  Sometimes it is</a:t>
            </a:r>
            <a:r>
              <a:rPr lang="en-US" baseline="0" dirty="0" smtClean="0"/>
              <a:t> clear</a:t>
            </a:r>
            <a:r>
              <a:rPr lang="en-US" dirty="0" smtClean="0"/>
              <a:t>.  Other times it is more subtle. Yet, by listening to their stories we learn more about what it means to be a multiracial church pastor in</a:t>
            </a:r>
            <a:r>
              <a:rPr lang="en-US" baseline="0" dirty="0" smtClean="0"/>
              <a:t> the US </a:t>
            </a:r>
            <a:r>
              <a:rPr lang="en-US" dirty="0" smtClean="0"/>
              <a:t>and what it is to aim to play the role of a leader of an organization that is trying to be a racially and ethnically diverse community.</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25</a:t>
            </a:fld>
            <a:endParaRPr lang="en-US" dirty="0"/>
          </a:p>
        </p:txBody>
      </p:sp>
    </p:spTree>
    <p:extLst>
      <p:ext uri="{BB962C8B-B14F-4D97-AF65-F5344CB8AC3E}">
        <p14:creationId xmlns:p14="http://schemas.microsoft.com/office/powerpoint/2010/main" val="12649741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Father Mercer ….</a:t>
            </a:r>
          </a:p>
          <a:p>
            <a:endParaRPr lang="en-US" dirty="0" smtClean="0"/>
          </a:p>
          <a:p>
            <a:r>
              <a:rPr lang="en-US" dirty="0" smtClean="0"/>
              <a:t>Irish Catholic</a:t>
            </a:r>
            <a:r>
              <a:rPr lang="en-US" baseline="0" dirty="0" smtClean="0"/>
              <a:t> – grew up</a:t>
            </a:r>
          </a:p>
          <a:p>
            <a:endParaRPr lang="en-US" baseline="0" dirty="0" smtClean="0"/>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831781A7-09B5-7B40-9AC4-E3236ED16688}" type="slidenum">
              <a:rPr lang="en-US" smtClean="0"/>
              <a:t>26</a:t>
            </a:fld>
            <a:endParaRPr lang="en-US"/>
          </a:p>
        </p:txBody>
      </p:sp>
    </p:spTree>
    <p:extLst>
      <p:ext uri="{BB962C8B-B14F-4D97-AF65-F5344CB8AC3E}">
        <p14:creationId xmlns:p14="http://schemas.microsoft.com/office/powerpoint/2010/main" val="3672853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Father</a:t>
            </a:r>
            <a:r>
              <a:rPr lang="en-US" baseline="0" dirty="0" smtClean="0"/>
              <a:t> Mercer’s training in a Catholic seminary did not by any means train him to be a priest of a black congregation, which is what he led before he headed a racially and ethnically diverse parish.  But, not to worry, one of the parishioner’s let him know what he needed to do to improve.  He explains:</a:t>
            </a:r>
          </a:p>
          <a:p>
            <a:endParaRPr lang="en-US" baseline="0" dirty="0" smtClean="0"/>
          </a:p>
        </p:txBody>
      </p:sp>
      <p:sp>
        <p:nvSpPr>
          <p:cNvPr id="4" name="Slide Number Placeholder 3"/>
          <p:cNvSpPr>
            <a:spLocks noGrp="1"/>
          </p:cNvSpPr>
          <p:nvPr>
            <p:ph type="sldNum" sz="quarter" idx="10"/>
          </p:nvPr>
        </p:nvSpPr>
        <p:spPr/>
        <p:txBody>
          <a:bodyPr/>
          <a:lstStyle/>
          <a:p>
            <a:fld id="{831781A7-09B5-7B40-9AC4-E3236ED16688}" type="slidenum">
              <a:rPr lang="en-US" smtClean="0"/>
              <a:t>27</a:t>
            </a:fld>
            <a:endParaRPr lang="en-US"/>
          </a:p>
        </p:txBody>
      </p:sp>
    </p:spTree>
    <p:extLst>
      <p:ext uri="{BB962C8B-B14F-4D97-AF65-F5344CB8AC3E}">
        <p14:creationId xmlns:p14="http://schemas.microsoft.com/office/powerpoint/2010/main" val="39810231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Father Mercer</a:t>
            </a:r>
            <a:r>
              <a:rPr lang="en-US" baseline="0" dirty="0" smtClean="0"/>
              <a:t> learned that he needed to preach it.  But, he still was not sure exactly what that meant, given his Irish Catholic upbringing.  He goes on to explain:</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28</a:t>
            </a:fld>
            <a:endParaRPr lang="en-US"/>
          </a:p>
        </p:txBody>
      </p:sp>
    </p:spTree>
    <p:extLst>
      <p:ext uri="{BB962C8B-B14F-4D97-AF65-F5344CB8AC3E}">
        <p14:creationId xmlns:p14="http://schemas.microsoft.com/office/powerpoint/2010/main" val="9246550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goes on…</a:t>
            </a:r>
          </a:p>
          <a:p>
            <a:endParaRPr lang="en-US" dirty="0" smtClean="0"/>
          </a:p>
          <a:p>
            <a:endParaRPr lang="en-US" dirty="0" smtClean="0"/>
          </a:p>
          <a:p>
            <a:endParaRPr lang="en-US" dirty="0" smtClean="0"/>
          </a:p>
          <a:p>
            <a:r>
              <a:rPr lang="en-US" dirty="0" smtClean="0"/>
              <a:t>Here we</a:t>
            </a:r>
            <a:r>
              <a:rPr lang="en-US" baseline="0" dirty="0" smtClean="0"/>
              <a:t>  hear a few things….</a:t>
            </a:r>
          </a:p>
          <a:p>
            <a:endParaRPr lang="en-US" baseline="0" dirty="0" smtClean="0"/>
          </a:p>
          <a:p>
            <a:pPr marL="228600" indent="-228600">
              <a:buAutoNum type="arabicPeriod"/>
            </a:pPr>
            <a:r>
              <a:rPr lang="en-US" baseline="0" dirty="0" smtClean="0"/>
              <a:t>Being a pastor of church of people who are different from you requires supplemental training that is outside a leaders normal circles.  Father Mercer had to be intentional.</a:t>
            </a:r>
          </a:p>
          <a:p>
            <a:pPr marL="228600" indent="-228600">
              <a:buAutoNum type="arabicPeriod"/>
            </a:pPr>
            <a:r>
              <a:rPr lang="en-US" baseline="0" dirty="0" smtClean="0"/>
              <a:t>What he learned while heading an African American church – the cross cultural skills – were transferrable and prepared him, at </a:t>
            </a:r>
            <a:r>
              <a:rPr lang="en-US" baseline="0" dirty="0" err="1" smtClean="0"/>
              <a:t>lesat</a:t>
            </a:r>
            <a:r>
              <a:rPr lang="en-US" baseline="0" dirty="0" smtClean="0"/>
              <a:t> for a congregation with Anglo an </a:t>
            </a:r>
            <a:r>
              <a:rPr lang="en-US" baseline="0" dirty="0" err="1" smtClean="0"/>
              <a:t>dAfrican</a:t>
            </a:r>
            <a:r>
              <a:rPr lang="en-US" baseline="0" dirty="0" smtClean="0"/>
              <a:t> Americans and African immigrants.  </a:t>
            </a:r>
          </a:p>
          <a:p>
            <a:pPr marL="228600" indent="-228600">
              <a:buAutoNum type="arabicPeriod"/>
            </a:pPr>
            <a:r>
              <a:rPr lang="en-US" baseline="0" dirty="0" smtClean="0"/>
              <a:t>We also hear the extra energy and maybe even a bit of exasperation that comes with heading a multiracial church.</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29</a:t>
            </a:fld>
            <a:endParaRPr lang="en-US"/>
          </a:p>
        </p:txBody>
      </p:sp>
    </p:spTree>
    <p:extLst>
      <p:ext uri="{BB962C8B-B14F-4D97-AF65-F5344CB8AC3E}">
        <p14:creationId xmlns:p14="http://schemas.microsoft.com/office/powerpoint/2010/main" val="3324200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b="0" i="0" u="none" strike="noStrike" kern="1200" baseline="0" dirty="0" smtClean="0">
                <a:solidFill>
                  <a:schemeClr val="tx1"/>
                </a:solidFill>
                <a:latin typeface="+mn-lt"/>
                <a:ea typeface="+mn-ea"/>
                <a:cs typeface="+mn-cs"/>
              </a:rPr>
              <a:t>C. Wright Mills – a well known sociologist and theorist came up with a concept he called the “sociological imagination” that gets at this.</a:t>
            </a:r>
          </a:p>
          <a:p>
            <a:endParaRPr lang="en-US" sz="1100" b="0" i="0" u="none" strike="noStrike" kern="1200" baseline="0" dirty="0" smtClean="0">
              <a:solidFill>
                <a:schemeClr val="tx1"/>
              </a:solidFill>
              <a:latin typeface="+mn-lt"/>
              <a:ea typeface="+mn-ea"/>
              <a:cs typeface="+mn-cs"/>
            </a:endParaRPr>
          </a:p>
          <a:p>
            <a:r>
              <a:rPr lang="en-US" sz="1100" b="0" i="0" u="none" strike="noStrike" kern="1200" baseline="0" dirty="0" smtClean="0">
                <a:solidFill>
                  <a:schemeClr val="tx1"/>
                </a:solidFill>
                <a:latin typeface="+mn-lt"/>
                <a:ea typeface="+mn-ea"/>
                <a:cs typeface="+mn-cs"/>
              </a:rPr>
              <a:t>What Mills argued is that everyone needs to have a sociological imagination.   That is, an </a:t>
            </a:r>
            <a:r>
              <a:rPr lang="en-US" sz="1100" b="0" i="1" u="none" strike="noStrike" kern="1200" baseline="0" dirty="0" smtClean="0">
                <a:solidFill>
                  <a:schemeClr val="tx1"/>
                </a:solidFill>
                <a:latin typeface="+mn-lt"/>
                <a:ea typeface="+mn-ea"/>
                <a:cs typeface="+mn-cs"/>
              </a:rPr>
              <a:t>a</a:t>
            </a:r>
            <a:r>
              <a:rPr lang="en-US" sz="1100" i="1" dirty="0" smtClean="0"/>
              <a:t>wareness of the connection between personal experiences and social conditions.</a:t>
            </a:r>
          </a:p>
          <a:p>
            <a:endParaRPr lang="en-US" sz="1100" i="1" dirty="0" smtClean="0"/>
          </a:p>
          <a:p>
            <a:pPr marL="0" marR="0" indent="0" algn="l" defTabSz="457039" rtl="0" eaLnBrk="1" fontAlgn="auto" latinLnBrk="0" hangingPunct="1">
              <a:lnSpc>
                <a:spcPct val="100000"/>
              </a:lnSpc>
              <a:spcBef>
                <a:spcPts val="0"/>
              </a:spcBef>
              <a:spcAft>
                <a:spcPts val="0"/>
              </a:spcAft>
              <a:buClrTx/>
              <a:buSzTx/>
              <a:buFontTx/>
              <a:buNone/>
              <a:tabLst/>
              <a:defRPr/>
            </a:pPr>
            <a:r>
              <a:rPr lang="en-US" sz="1100" b="0" i="0" u="none" strike="noStrike" kern="1200" baseline="0" dirty="0" smtClean="0">
                <a:solidFill>
                  <a:schemeClr val="tx1"/>
                </a:solidFill>
                <a:latin typeface="+mn-lt"/>
                <a:ea typeface="+mn-ea"/>
                <a:cs typeface="+mn-cs"/>
              </a:rPr>
              <a:t>Often, people look to themselves and what is going on in their lives to try to understand what is going on their in life.  They believe that the main reason their life is the way it is, their families, their work, their friendships, and both the joys and challenges associated with these, has to do with their personal experiences.   </a:t>
            </a:r>
          </a:p>
          <a:p>
            <a:pPr marL="0" marR="0" indent="0" algn="l" defTabSz="457039" rtl="0" eaLnBrk="1" fontAlgn="auto" latinLnBrk="0" hangingPunct="1">
              <a:lnSpc>
                <a:spcPct val="100000"/>
              </a:lnSpc>
              <a:spcBef>
                <a:spcPts val="0"/>
              </a:spcBef>
              <a:spcAft>
                <a:spcPts val="0"/>
              </a:spcAft>
              <a:buClrTx/>
              <a:buSzTx/>
              <a:buFontTx/>
              <a:buNone/>
              <a:tabLst/>
              <a:defRPr/>
            </a:pPr>
            <a:endParaRPr lang="en-US" sz="1100" i="1" dirty="0" smtClean="0"/>
          </a:p>
          <a:p>
            <a:r>
              <a:rPr lang="en-US" sz="1100" b="0" i="0" u="none" strike="noStrike" kern="1200" baseline="0" dirty="0" smtClean="0">
                <a:solidFill>
                  <a:schemeClr val="tx1"/>
                </a:solidFill>
                <a:latin typeface="+mn-lt"/>
                <a:ea typeface="+mn-ea"/>
                <a:cs typeface="+mn-cs"/>
              </a:rPr>
              <a:t>Mills highlights that our personal experiences or troubles are often not very personal at all.  They are the result of broader social conditions that are out of our control.  We begin to grasp this when we see that other people like us, who may seem to have quite different immediate circumstances from us, in fact have quite similar life experiences and outcomes. </a:t>
            </a:r>
          </a:p>
          <a:p>
            <a:endParaRPr lang="en-US" sz="1100" b="0" i="0" u="none" strike="noStrike" kern="1200" baseline="0" dirty="0" smtClean="0">
              <a:solidFill>
                <a:schemeClr val="tx1"/>
              </a:solidFill>
              <a:latin typeface="+mn-lt"/>
              <a:ea typeface="+mn-ea"/>
              <a:cs typeface="+mn-cs"/>
            </a:endParaRPr>
          </a:p>
          <a:p>
            <a:pPr marL="0" marR="0" indent="0" algn="l" defTabSz="457039" rtl="0" eaLnBrk="1" fontAlgn="auto" latinLnBrk="0" hangingPunct="1">
              <a:lnSpc>
                <a:spcPct val="100000"/>
              </a:lnSpc>
              <a:spcBef>
                <a:spcPts val="0"/>
              </a:spcBef>
              <a:spcAft>
                <a:spcPts val="0"/>
              </a:spcAft>
              <a:buClrTx/>
              <a:buSzTx/>
              <a:buFontTx/>
              <a:buNone/>
              <a:tabLst/>
              <a:defRPr/>
            </a:pPr>
            <a:r>
              <a:rPr lang="en-US" sz="1100" b="0" i="0" u="none" strike="noStrike" kern="1200" baseline="0" dirty="0" smtClean="0">
                <a:solidFill>
                  <a:schemeClr val="tx1"/>
                </a:solidFill>
                <a:latin typeface="+mn-lt"/>
                <a:ea typeface="+mn-ea"/>
                <a:cs typeface="+mn-cs"/>
              </a:rPr>
              <a:t>In another life I used to be an engineer.  I began to gain a bit of a sociological imagination for the first time when I was still an engineering student. I was sitting in front of the class, like I normally did. Class had yet to begin.  For some reason, that day, I notice a pattern, a demographic pattern.  I turned around and saw that very few women were in the class. A class of about fifty people.  I also noticed that there were only a couple African Americans.  It struck me.  Why were there so few women in my engineering courses?  I didn’t have the answer.  But, truthfully that question and other epiphanies like in after that are what ultimately took down a road toward sociology. Interestingly that first epiphany happened during a third year engineering course.  The point being I had been an engineering student for some time and hadn’t seen what was right there in front of me. </a:t>
            </a:r>
          </a:p>
          <a:p>
            <a:endParaRPr lang="en-US" sz="1100" b="0" i="0" u="none" strike="noStrike" kern="1200" baseline="0" dirty="0" smtClean="0">
              <a:solidFill>
                <a:schemeClr val="tx1"/>
              </a:solidFill>
              <a:latin typeface="+mn-lt"/>
              <a:ea typeface="+mn-ea"/>
              <a:cs typeface="+mn-cs"/>
            </a:endParaRPr>
          </a:p>
          <a:p>
            <a:pPr marL="0" marR="0" indent="0" algn="l" defTabSz="457039" rtl="0" eaLnBrk="1" fontAlgn="auto" latinLnBrk="0" hangingPunct="1">
              <a:lnSpc>
                <a:spcPct val="100000"/>
              </a:lnSpc>
              <a:spcBef>
                <a:spcPts val="0"/>
              </a:spcBef>
              <a:spcAft>
                <a:spcPts val="0"/>
              </a:spcAft>
              <a:buClrTx/>
              <a:buSzTx/>
              <a:buFontTx/>
              <a:buNone/>
              <a:tabLst/>
              <a:defRPr/>
            </a:pPr>
            <a:r>
              <a:rPr lang="en-US" sz="1100" b="0" i="0" u="none" strike="noStrike" kern="1200" baseline="0" dirty="0" smtClean="0">
                <a:solidFill>
                  <a:schemeClr val="tx1"/>
                </a:solidFill>
                <a:latin typeface="+mn-lt"/>
                <a:ea typeface="+mn-ea"/>
                <a:cs typeface="+mn-cs"/>
              </a:rPr>
              <a:t>What I hope you grasp from this talk but also from the talks and workshops throughout the conference is that you can only really come to understand the joys and challenges of the multiracial church pastor by looking not at the specific experiences of a particular multiracial church pastor in a particular church in a certain town, but by taking a wider lens and looking at the experiences of multiracial church pastors (plural) and recognizing that there are some contexts that all multiracial church pastors have to deal with.  And these broader social conditions have a profound impact on their day to day lives as pastors.   Once you grasp this, once your sociological imagination is peeked, then you can begin to be the kind of leader you desire to be.  Once you see the matrix so to speak, you can be a more effective and emotionally, mentally and spiritually healthy leader.</a:t>
            </a:r>
          </a:p>
          <a:p>
            <a:pPr marL="0" marR="0" indent="0" algn="l" defTabSz="457039"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3</a:t>
            </a:fld>
            <a:endParaRPr lang="en-US" dirty="0"/>
          </a:p>
        </p:txBody>
      </p:sp>
    </p:spTree>
    <p:extLst>
      <p:ext uri="{BB962C8B-B14F-4D97-AF65-F5344CB8AC3E}">
        <p14:creationId xmlns:p14="http://schemas.microsoft.com/office/powerpoint/2010/main" val="36200504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he moved to a multiracial congregation with whites, it is here in this context where race mixed with nationalization and </a:t>
            </a:r>
            <a:r>
              <a:rPr lang="en-US" baseline="0" dirty="0" err="1" smtClean="0"/>
              <a:t>Americanness</a:t>
            </a:r>
            <a:r>
              <a:rPr lang="en-US" baseline="0" dirty="0" smtClean="0"/>
              <a:t> emerges.  </a:t>
            </a:r>
          </a:p>
          <a:p>
            <a:endParaRPr lang="en-US" baseline="0" dirty="0" smtClean="0"/>
          </a:p>
          <a:p>
            <a:r>
              <a:rPr lang="en-US" baseline="0" dirty="0" smtClean="0"/>
              <a:t>Father Mercer recalls a story that illustrates this…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30</a:t>
            </a:fld>
            <a:endParaRPr lang="en-US"/>
          </a:p>
        </p:txBody>
      </p:sp>
    </p:spTree>
    <p:extLst>
      <p:ext uri="{BB962C8B-B14F-4D97-AF65-F5344CB8AC3E}">
        <p14:creationId xmlns:p14="http://schemas.microsoft.com/office/powerpoint/2010/main" val="15908829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continues..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31</a:t>
            </a:fld>
            <a:endParaRPr lang="en-US"/>
          </a:p>
        </p:txBody>
      </p:sp>
    </p:spTree>
    <p:extLst>
      <p:ext uri="{BB962C8B-B14F-4D97-AF65-F5344CB8AC3E}">
        <p14:creationId xmlns:p14="http://schemas.microsoft.com/office/powerpoint/2010/main" val="27572197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Continue…</a:t>
            </a:r>
          </a:p>
          <a:p>
            <a:endParaRPr lang="en-US" dirty="0" smtClean="0"/>
          </a:p>
          <a:p>
            <a:r>
              <a:rPr lang="en-US" dirty="0" smtClean="0"/>
              <a:t>What I think, more than anything, is this</a:t>
            </a:r>
            <a:r>
              <a:rPr lang="en-US" baseline="0" dirty="0" smtClean="0"/>
              <a:t> demonstrates that Father Mercer had by this time </a:t>
            </a:r>
            <a:r>
              <a:rPr lang="en-US" dirty="0" smtClean="0"/>
              <a:t>developed an environment where people of color felt comfortable standing up against whites.  </a:t>
            </a:r>
          </a:p>
        </p:txBody>
      </p:sp>
      <p:sp>
        <p:nvSpPr>
          <p:cNvPr id="4" name="Slide Number Placeholder 3"/>
          <p:cNvSpPr>
            <a:spLocks noGrp="1"/>
          </p:cNvSpPr>
          <p:nvPr>
            <p:ph type="sldNum" sz="quarter" idx="10"/>
          </p:nvPr>
        </p:nvSpPr>
        <p:spPr/>
        <p:txBody>
          <a:bodyPr/>
          <a:lstStyle/>
          <a:p>
            <a:fld id="{831781A7-09B5-7B40-9AC4-E3236ED16688}" type="slidenum">
              <a:rPr lang="en-US" smtClean="0"/>
              <a:t>32</a:t>
            </a:fld>
            <a:endParaRPr lang="en-US"/>
          </a:p>
        </p:txBody>
      </p:sp>
    </p:spTree>
    <p:extLst>
      <p:ext uri="{BB962C8B-B14F-4D97-AF65-F5344CB8AC3E}">
        <p14:creationId xmlns:p14="http://schemas.microsoft.com/office/powerpoint/2010/main" val="4034493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area where race – whiteness</a:t>
            </a:r>
            <a:r>
              <a:rPr lang="en-US" baseline="0" dirty="0" smtClean="0"/>
              <a:t> in particular – </a:t>
            </a:r>
            <a:r>
              <a:rPr lang="en-US" dirty="0" smtClean="0"/>
              <a:t>showed up was in white flight.  As</a:t>
            </a:r>
            <a:r>
              <a:rPr lang="en-US" baseline="0" dirty="0" smtClean="0"/>
              <a:t> Father Mercer explains:</a:t>
            </a:r>
          </a:p>
          <a:p>
            <a:endParaRPr lang="en-US" baseline="0" dirty="0" smtClean="0"/>
          </a:p>
          <a:p>
            <a:r>
              <a:rPr lang="en-US" baseline="0" dirty="0" smtClean="0"/>
              <a:t>Father Mercer </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33</a:t>
            </a:fld>
            <a:endParaRPr lang="en-US"/>
          </a:p>
        </p:txBody>
      </p:sp>
    </p:spTree>
    <p:extLst>
      <p:ext uri="{BB962C8B-B14F-4D97-AF65-F5344CB8AC3E}">
        <p14:creationId xmlns:p14="http://schemas.microsoft.com/office/powerpoint/2010/main" val="3477702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039" rtl="0" eaLnBrk="1" fontAlgn="auto" latinLnBrk="0" hangingPunct="1">
              <a:lnSpc>
                <a:spcPct val="100000"/>
              </a:lnSpc>
              <a:spcBef>
                <a:spcPts val="0"/>
              </a:spcBef>
              <a:spcAft>
                <a:spcPts val="0"/>
              </a:spcAft>
              <a:buClrTx/>
              <a:buSzTx/>
              <a:buFontTx/>
              <a:buNone/>
              <a:tabLst/>
              <a:defRPr/>
            </a:pPr>
            <a:r>
              <a:rPr lang="en-US" dirty="0" smtClean="0"/>
              <a:t>Parish has an immigration center.</a:t>
            </a:r>
          </a:p>
          <a:p>
            <a:pPr marL="0" marR="0" indent="0" algn="l" defTabSz="457039"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Whites</a:t>
            </a:r>
            <a:r>
              <a:rPr lang="en-US" baseline="0" dirty="0" smtClean="0"/>
              <a:t> left when blacks came and whites left with immigrants came.  Some congregants were quite unsure how to do with congregants and attendees who they pejoratively called the </a:t>
            </a:r>
            <a:r>
              <a:rPr lang="en-US" dirty="0" smtClean="0"/>
              <a:t>“illegals”.   By using the language illegals, they</a:t>
            </a:r>
            <a:r>
              <a:rPr lang="en-US" baseline="0" dirty="0" smtClean="0"/>
              <a:t> are drawing a clear line between who they see as in and those who are out, in the church but also in or out of the country.</a:t>
            </a:r>
          </a:p>
          <a:p>
            <a:endParaRPr lang="en-US" baseline="0" dirty="0" smtClean="0"/>
          </a:p>
          <a:p>
            <a:r>
              <a:rPr lang="en-US" baseline="0" dirty="0" smtClean="0"/>
              <a:t>Father Mercer explains….</a:t>
            </a:r>
            <a:endParaRPr lang="en-US" dirty="0" smtClean="0"/>
          </a:p>
          <a:p>
            <a:endParaRPr lang="en-US" dirty="0" smtClean="0"/>
          </a:p>
          <a:p>
            <a:r>
              <a:rPr lang="en-US" dirty="0" smtClean="0"/>
              <a:t>So, Father Mercer had to make a choice</a:t>
            </a:r>
            <a:r>
              <a:rPr lang="en-US" baseline="0" dirty="0" smtClean="0"/>
              <a:t> to stand in the face of very direct confrontation that was quite racially charged from more powerful congregants.  In this, he had to have developed a clear sense of who he was, what he believed, and what he valued.</a:t>
            </a:r>
          </a:p>
          <a:p>
            <a:endParaRPr lang="en-US" baseline="0" dirty="0" smtClean="0"/>
          </a:p>
          <a:p>
            <a:pPr marL="0" marR="0" indent="0" algn="l" defTabSz="457039" rtl="0" eaLnBrk="1" fontAlgn="auto" latinLnBrk="0" hangingPunct="1">
              <a:lnSpc>
                <a:spcPct val="100000"/>
              </a:lnSpc>
              <a:spcBef>
                <a:spcPts val="0"/>
              </a:spcBef>
              <a:spcAft>
                <a:spcPts val="0"/>
              </a:spcAft>
              <a:buClrTx/>
              <a:buSzTx/>
              <a:buFontTx/>
              <a:buNone/>
              <a:tabLst/>
              <a:defRPr/>
            </a:pPr>
            <a:r>
              <a:rPr lang="en-US" dirty="0" smtClean="0"/>
              <a:t>That was</a:t>
            </a:r>
            <a:r>
              <a:rPr lang="en-US" baseline="0" dirty="0" smtClean="0"/>
              <a:t> what some of his congregants expected of him.  And we see that those expectations varied in very divergent ways depending on the race of congregants.  He had to make a choice.  That choice meant someone or some group would be disappointed. No way to get around it.</a:t>
            </a: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34</a:t>
            </a:fld>
            <a:endParaRPr lang="en-US"/>
          </a:p>
        </p:txBody>
      </p:sp>
    </p:spTree>
    <p:extLst>
      <p:ext uri="{BB962C8B-B14F-4D97-AF65-F5344CB8AC3E}">
        <p14:creationId xmlns:p14="http://schemas.microsoft.com/office/powerpoint/2010/main" val="34663477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Father</a:t>
            </a:r>
            <a:r>
              <a:rPr lang="en-US" baseline="0" dirty="0" smtClean="0"/>
              <a:t> </a:t>
            </a:r>
            <a:r>
              <a:rPr lang="en-US" baseline="0" dirty="0" err="1" smtClean="0"/>
              <a:t>Mercur</a:t>
            </a:r>
            <a:r>
              <a:rPr lang="en-US" baseline="0" dirty="0" smtClean="0"/>
              <a:t> has been a priest for decades.  He know who he is and what he believes in.  He is also at an advantage structurally speaking. There are not enough priest.  And from interviews with priest it seems that most priest do not envy those who have been assigned to congregations that are poorer, urban and either primarily people of color or diverse.  So, this protects Father </a:t>
            </a:r>
            <a:r>
              <a:rPr lang="en-US" baseline="0" dirty="0" err="1" smtClean="0"/>
              <a:t>Mercur</a:t>
            </a:r>
            <a:r>
              <a:rPr lang="en-US" baseline="0" dirty="0" smtClean="0"/>
              <a:t> is some way.  What is the bishop going to do?  Move him.  Father </a:t>
            </a:r>
            <a:r>
              <a:rPr lang="en-US" baseline="0" dirty="0" err="1" smtClean="0"/>
              <a:t>Mercur</a:t>
            </a:r>
            <a:r>
              <a:rPr lang="en-US" baseline="0" dirty="0" smtClean="0"/>
              <a:t> never says this.  But, the reality is he is already heading two parishes in the city.  They are not going to challenge him and he knows it.</a:t>
            </a:r>
          </a:p>
          <a:p>
            <a:endParaRPr lang="en-US" baseline="0" dirty="0" smtClean="0"/>
          </a:p>
          <a:p>
            <a:r>
              <a:rPr lang="en-US" baseline="0" dirty="0" smtClean="0"/>
              <a:t>Something else that is interesting</a:t>
            </a:r>
            <a:r>
              <a:rPr lang="en-US" dirty="0" smtClean="0"/>
              <a:t> about </a:t>
            </a:r>
            <a:r>
              <a:rPr lang="en-US" baseline="0" dirty="0" smtClean="0"/>
              <a:t>Father </a:t>
            </a:r>
            <a:r>
              <a:rPr lang="en-US" baseline="0" dirty="0" err="1" smtClean="0"/>
              <a:t>Mercur</a:t>
            </a:r>
            <a:r>
              <a:rPr lang="en-US" baseline="0" dirty="0" smtClean="0"/>
              <a:t> he never expresses not feeling at home.  This is in part because of the Catholic theology.  Priest we gather from this study have a strong sense that their goal is to serve their churches.   But, he also lives</a:t>
            </a:r>
            <a:r>
              <a:rPr lang="en-US" dirty="0" smtClean="0"/>
              <a:t> in a society that regularly affirms him. Pastor Mills and Pastor Chung are now always in environments where it is diverse and majority white. They no longer have the one space – Religion – where they can just be with people who are like them.  Father Mercer is not reliant on the church for this need.  Most other spaces he spends time are largely white.   </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35</a:t>
            </a:fld>
            <a:endParaRPr lang="en-US"/>
          </a:p>
        </p:txBody>
      </p:sp>
    </p:spTree>
    <p:extLst>
      <p:ext uri="{BB962C8B-B14F-4D97-AF65-F5344CB8AC3E}">
        <p14:creationId xmlns:p14="http://schemas.microsoft.com/office/powerpoint/2010/main" val="22302327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Lemme</a:t>
            </a:r>
            <a:r>
              <a:rPr lang="en-US" dirty="0" smtClean="0"/>
              <a:t> introduce you to Pastor Daryl Chung.  Pastor Chung is Asian American who heads a church in Northeast of the United States.  He</a:t>
            </a:r>
            <a:r>
              <a:rPr lang="en-US" baseline="0" dirty="0" smtClean="0"/>
              <a:t> </a:t>
            </a:r>
            <a:r>
              <a:rPr lang="en-US" dirty="0" smtClean="0"/>
              <a:t>started his church with the aim of it being racially and ethnically diverse church.</a:t>
            </a:r>
            <a:r>
              <a:rPr lang="en-US" baseline="0" dirty="0" smtClean="0"/>
              <a:t>  The congregation is</a:t>
            </a:r>
            <a:r>
              <a:rPr lang="en-US" dirty="0" smtClean="0"/>
              <a:t> affiliated with the Southern Baptist Convention and is mainly white and then Asian.  The modal attendee is a college educated </a:t>
            </a:r>
            <a:r>
              <a:rPr lang="en-US" dirty="0" err="1" smtClean="0"/>
              <a:t>millenial</a:t>
            </a:r>
            <a:r>
              <a:rPr lang="en-US" dirty="0" smtClean="0"/>
              <a:t>.</a:t>
            </a:r>
          </a:p>
          <a:p>
            <a:endParaRPr lang="en-US" dirty="0" smtClean="0"/>
          </a:p>
          <a:p>
            <a:r>
              <a:rPr lang="en-US" dirty="0" smtClean="0"/>
              <a:t>Pastor Chung struck me as a confident person, who is easy and comfortable with himself and what he believes, open and honest about himself, his church, and his challenges. </a:t>
            </a:r>
            <a:r>
              <a:rPr lang="en-US" dirty="0"/>
              <a:t>I found him easy to connect </a:t>
            </a:r>
            <a:r>
              <a:rPr lang="en-US" dirty="0" smtClean="0"/>
              <a:t>with. Given</a:t>
            </a:r>
            <a:r>
              <a:rPr lang="en-US" baseline="0" dirty="0" smtClean="0"/>
              <a:t> his confidence and from what I read as a strong leader</a:t>
            </a:r>
            <a:r>
              <a:rPr lang="en-US" dirty="0" smtClean="0"/>
              <a:t>, it was surprising to me to hear him share some of his vulnerabilities later in the interview.</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38</a:t>
            </a:fld>
            <a:endParaRPr lang="en-US"/>
          </a:p>
        </p:txBody>
      </p:sp>
    </p:spTree>
    <p:extLst>
      <p:ext uri="{BB962C8B-B14F-4D97-AF65-F5344CB8AC3E}">
        <p14:creationId xmlns:p14="http://schemas.microsoft.com/office/powerpoint/2010/main" val="38307224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Pastor Chung shares how he had to navigate</a:t>
            </a:r>
            <a:r>
              <a:rPr lang="en-US" baseline="0" dirty="0" smtClean="0"/>
              <a:t> the broader religious environment as he started his church, revealing how the US religious system works</a:t>
            </a:r>
            <a:r>
              <a:rPr lang="en-US" dirty="0" smtClean="0"/>
              <a:t>.</a:t>
            </a:r>
            <a:r>
              <a:rPr lang="en-US" baseline="0" dirty="0" smtClean="0"/>
              <a:t>  </a:t>
            </a:r>
          </a:p>
          <a:p>
            <a:endParaRPr lang="en-US" baseline="0" dirty="0" smtClean="0"/>
          </a:p>
          <a:p>
            <a:r>
              <a:rPr lang="en-US" baseline="0" dirty="0" smtClean="0"/>
              <a:t>As he speaks to groups about what he is doing, in part with the hope of getting support,</a:t>
            </a:r>
            <a:r>
              <a:rPr lang="en-US" dirty="0" smtClean="0"/>
              <a:t> </a:t>
            </a:r>
            <a:r>
              <a:rPr lang="en-US" baseline="0" dirty="0" smtClean="0"/>
              <a:t>they</a:t>
            </a:r>
            <a:r>
              <a:rPr lang="en-US" dirty="0" smtClean="0"/>
              <a:t> just didn’t seem to get it.  He says…</a:t>
            </a:r>
          </a:p>
          <a:p>
            <a:r>
              <a:rPr lang="en-US" dirty="0"/>
              <a:t> </a:t>
            </a:r>
          </a:p>
          <a:p>
            <a:r>
              <a:rPr lang="en-US" dirty="0" smtClean="0"/>
              <a:t>Starting a church would be hard regardless of if the church was trying to do something new or not.  Starting a diverse church just didn’t seem to</a:t>
            </a:r>
            <a:r>
              <a:rPr lang="en-US" baseline="0" dirty="0" smtClean="0"/>
              <a:t> compute to people who was going to for support.</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39</a:t>
            </a:fld>
            <a:endParaRPr lang="en-US"/>
          </a:p>
        </p:txBody>
      </p:sp>
    </p:spTree>
    <p:extLst>
      <p:ext uri="{BB962C8B-B14F-4D97-AF65-F5344CB8AC3E}">
        <p14:creationId xmlns:p14="http://schemas.microsoft.com/office/powerpoint/2010/main" val="12794150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Despite starting the church to be racially diverse, h</a:t>
            </a:r>
            <a:r>
              <a:rPr lang="en-US" dirty="0" smtClean="0"/>
              <a:t>e says that being a multicultural community isn’t a part of his vision.  It</a:t>
            </a:r>
            <a:r>
              <a:rPr lang="en-US" baseline="0" dirty="0" smtClean="0"/>
              <a:t> is to be biblical.  Rather than growth, which is what a church needs to keep doing what they see as biblical.  He says:</a:t>
            </a:r>
          </a:p>
          <a:p>
            <a:endParaRPr lang="en-US" baseline="0" dirty="0" smtClean="0"/>
          </a:p>
          <a:p>
            <a:r>
              <a:rPr lang="en-US" dirty="0" smtClean="0"/>
              <a:t>His</a:t>
            </a:r>
            <a:r>
              <a:rPr lang="en-US" baseline="0" dirty="0" smtClean="0"/>
              <a:t> experience growing slowly and the work he has had to do to get buy in from possible financial supporters have perhaps changed how he understands being a multiracial church pastor.   It couldn’t be about growth but being biblical.  Of course, growth is what keeps the lights on.</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40</a:t>
            </a:fld>
            <a:endParaRPr lang="en-US"/>
          </a:p>
        </p:txBody>
      </p:sp>
    </p:spTree>
    <p:extLst>
      <p:ext uri="{BB962C8B-B14F-4D97-AF65-F5344CB8AC3E}">
        <p14:creationId xmlns:p14="http://schemas.microsoft.com/office/powerpoint/2010/main" val="131134128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then talks about how he tries to deal with potential conflicts.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41</a:t>
            </a:fld>
            <a:endParaRPr lang="en-US"/>
          </a:p>
        </p:txBody>
      </p:sp>
    </p:spTree>
    <p:extLst>
      <p:ext uri="{BB962C8B-B14F-4D97-AF65-F5344CB8AC3E}">
        <p14:creationId xmlns:p14="http://schemas.microsoft.com/office/powerpoint/2010/main" val="1047397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039" rtl="0" eaLnBrk="1" fontAlgn="auto" latinLnBrk="0" hangingPunct="1">
              <a:lnSpc>
                <a:spcPct val="100000"/>
              </a:lnSpc>
              <a:spcBef>
                <a:spcPts val="0"/>
              </a:spcBef>
              <a:spcAft>
                <a:spcPts val="0"/>
              </a:spcAft>
              <a:buClrTx/>
              <a:buSzTx/>
              <a:buFontTx/>
              <a:buNone/>
              <a:tabLst/>
              <a:defRPr/>
            </a:pPr>
            <a:r>
              <a:rPr lang="en-US" dirty="0" smtClean="0"/>
              <a:t>To understand</a:t>
            </a:r>
            <a:r>
              <a:rPr lang="en-US" baseline="0" dirty="0" smtClean="0"/>
              <a:t> the broader context of the multiracial church pastor we have to first understand what is the role of the multiracial church pastor?  This is the question that guided this project and my analysis for this discussion</a:t>
            </a:r>
            <a:endParaRPr lang="en-US" dirty="0" smtClean="0"/>
          </a:p>
          <a:p>
            <a:pPr marL="0" marR="0" indent="0" algn="l" defTabSz="457039"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831781A7-09B5-7B40-9AC4-E3236ED16688}" type="slidenum">
              <a:rPr lang="en-US" smtClean="0"/>
              <a:t>4</a:t>
            </a:fld>
            <a:endParaRPr lang="en-US" dirty="0"/>
          </a:p>
        </p:txBody>
      </p:sp>
    </p:spTree>
    <p:extLst>
      <p:ext uri="{BB962C8B-B14F-4D97-AF65-F5344CB8AC3E}">
        <p14:creationId xmlns:p14="http://schemas.microsoft.com/office/powerpoint/2010/main" val="36213584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Context: Ferguson is a</a:t>
            </a:r>
            <a:r>
              <a:rPr lang="en-US" baseline="0" dirty="0" smtClean="0"/>
              <a:t> reference to the killing of an unarmed young black male teen, Michael Brown, in Ferguson Missouri by a white police officer.  The officer shot twelve rounds at Brown, hitting him six times.  This killing sparked protests in Ferguson and </a:t>
            </a:r>
            <a:r>
              <a:rPr lang="en-US" baseline="0" dirty="0" err="1" smtClean="0"/>
              <a:t>eventially</a:t>
            </a:r>
            <a:r>
              <a:rPr lang="en-US" baseline="0" dirty="0" smtClean="0"/>
              <a:t> across the country.  The police officer was never indicted let alone convicted.</a:t>
            </a:r>
          </a:p>
          <a:p>
            <a:endParaRPr lang="en-US" baseline="0" dirty="0" smtClean="0"/>
          </a:p>
          <a:p>
            <a:r>
              <a:rPr lang="en-US" baseline="0" dirty="0" smtClean="0"/>
              <a:t>Because responses and how people experience Ferguson and the killings of unarmed black men are quite </a:t>
            </a:r>
            <a:r>
              <a:rPr lang="en-US" baseline="0" dirty="0" err="1" smtClean="0"/>
              <a:t>racialized</a:t>
            </a:r>
            <a:r>
              <a:rPr lang="en-US" baseline="0" dirty="0" smtClean="0"/>
              <a:t>, especially in conservative Protestant circles, navigating a Ferguson or black lives matter movement in can be very challenging for a multiracial church pastor.  </a:t>
            </a:r>
          </a:p>
          <a:p>
            <a:endParaRPr lang="en-US" baseline="0" dirty="0" smtClean="0"/>
          </a:p>
          <a:p>
            <a:r>
              <a:rPr lang="en-US" baseline="0" dirty="0" smtClean="0"/>
              <a:t>He explains:</a:t>
            </a:r>
          </a:p>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42</a:t>
            </a:fld>
            <a:endParaRPr lang="en-US"/>
          </a:p>
        </p:txBody>
      </p:sp>
    </p:spTree>
    <p:extLst>
      <p:ext uri="{BB962C8B-B14F-4D97-AF65-F5344CB8AC3E}">
        <p14:creationId xmlns:p14="http://schemas.microsoft.com/office/powerpoint/2010/main" val="3560902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strikes me about Pastor Chung is this sense that even though he started this thing, he never quite felt like it was home for him.  He says…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43</a:t>
            </a:fld>
            <a:endParaRPr lang="en-US"/>
          </a:p>
        </p:txBody>
      </p:sp>
    </p:spTree>
    <p:extLst>
      <p:ext uri="{BB962C8B-B14F-4D97-AF65-F5344CB8AC3E}">
        <p14:creationId xmlns:p14="http://schemas.microsoft.com/office/powerpoint/2010/main" val="13468542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he is really vulnerable about even why he thinks he decided to do this multiracial church thing, which at least in part was not so much about doing the righteous thing.  </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44</a:t>
            </a:fld>
            <a:endParaRPr lang="en-US"/>
          </a:p>
        </p:txBody>
      </p:sp>
    </p:spTree>
    <p:extLst>
      <p:ext uri="{BB962C8B-B14F-4D97-AF65-F5344CB8AC3E}">
        <p14:creationId xmlns:p14="http://schemas.microsoft.com/office/powerpoint/2010/main" val="12163539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Pastor Chung opens up about how he struggles with feeling inferior as Asian.  In fact, he decided to head a diverse church as opposed presumably to an Asian congregation, because it was somehow better and gave him greater status.</a:t>
            </a:r>
          </a:p>
          <a:p>
            <a:endParaRPr lang="en-US" dirty="0"/>
          </a:p>
          <a:p>
            <a:r>
              <a:rPr lang="en-US" dirty="0" smtClean="0"/>
              <a:t>He is open about what it means to be a racially subordinated human.</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45</a:t>
            </a:fld>
            <a:endParaRPr lang="en-US"/>
          </a:p>
        </p:txBody>
      </p:sp>
    </p:spTree>
    <p:extLst>
      <p:ext uri="{BB962C8B-B14F-4D97-AF65-F5344CB8AC3E}">
        <p14:creationId xmlns:p14="http://schemas.microsoft.com/office/powerpoint/2010/main" val="23666498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see that Pastor Chung faces the questions from his religious network about the practicality and efficacy of heading a diverse church.  The church is not growing and that means less resources, human and financial.   As a congregational church, he cannot rely on a denomination for support.  We also see that</a:t>
            </a:r>
            <a:r>
              <a:rPr lang="en-US" dirty="0"/>
              <a:t> </a:t>
            </a:r>
            <a:r>
              <a:rPr lang="en-US" dirty="0" smtClean="0"/>
              <a:t>he finds himself walking on eggshells at times knowing that ideas and attitudes about some subjects are highly </a:t>
            </a:r>
            <a:r>
              <a:rPr lang="en-US" dirty="0" err="1" smtClean="0"/>
              <a:t>racialized</a:t>
            </a:r>
            <a:r>
              <a:rPr lang="en-US" dirty="0" smtClean="0"/>
              <a:t> and have real meaning for people in his congregation.  Then we see how race and racial affinity matter for Pastor Chung personally.  </a:t>
            </a:r>
            <a:r>
              <a:rPr lang="en-US" dirty="0"/>
              <a:t>H</a:t>
            </a:r>
            <a:r>
              <a:rPr lang="en-US" dirty="0" smtClean="0"/>
              <a:t>e recognizes that he feels most at home with other Asians and is introspective about how being a part of a racially subordinated group affects his sense of self.</a:t>
            </a:r>
          </a:p>
          <a:p>
            <a:endParaRPr lang="en-US" dirty="0" smtClean="0"/>
          </a:p>
          <a:p>
            <a:r>
              <a:rPr lang="en-US" dirty="0" smtClean="0"/>
              <a:t>All these factors together</a:t>
            </a:r>
            <a:r>
              <a:rPr lang="en-US" baseline="0" dirty="0" smtClean="0"/>
              <a:t> may contribute to the emotional stress that he shares.</a:t>
            </a:r>
            <a:endParaRPr lang="en-US" dirty="0" smtClean="0"/>
          </a:p>
          <a:p>
            <a:endParaRPr lang="en-US" dirty="0"/>
          </a:p>
          <a:p>
            <a:r>
              <a:rPr lang="en-US" dirty="0" smtClean="0"/>
              <a:t>The next person I will introduce you to is Pastor Dennis Mills.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46</a:t>
            </a:fld>
            <a:endParaRPr lang="en-US"/>
          </a:p>
        </p:txBody>
      </p:sp>
    </p:spTree>
    <p:extLst>
      <p:ext uri="{BB962C8B-B14F-4D97-AF65-F5344CB8AC3E}">
        <p14:creationId xmlns:p14="http://schemas.microsoft.com/office/powerpoint/2010/main" val="15224337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Pastor Dennis Mills is an African American pastor of a </a:t>
            </a:r>
            <a:r>
              <a:rPr lang="en-US" sz="1100" dirty="0"/>
              <a:t>M</a:t>
            </a:r>
            <a:r>
              <a:rPr lang="en-US" sz="1100" dirty="0" smtClean="0"/>
              <a:t>ethodist church on the west coast. </a:t>
            </a:r>
          </a:p>
          <a:p>
            <a:endParaRPr lang="en-US" sz="1100" dirty="0" smtClean="0"/>
          </a:p>
          <a:p>
            <a:r>
              <a:rPr lang="en-US" sz="1100" dirty="0" smtClean="0"/>
              <a:t>Read</a:t>
            </a:r>
            <a:r>
              <a:rPr lang="en-US" sz="1100" baseline="0" dirty="0" smtClean="0"/>
              <a:t> characteristics of church</a:t>
            </a:r>
            <a:endParaRPr lang="en-US" sz="1100" dirty="0" smtClean="0"/>
          </a:p>
          <a:p>
            <a:endParaRPr lang="en-US" sz="1100" dirty="0"/>
          </a:p>
          <a:p>
            <a:r>
              <a:rPr lang="en-US" sz="1100" dirty="0" smtClean="0"/>
              <a:t>Pastor Mills is on his third church as the head pastor with the denomination.  All have been diverse.  He regularly speaks on issues of diversity with the denomination at a national level and he wrote a dissertation on the topic.  </a:t>
            </a:r>
            <a:endParaRPr lang="en-US" sz="1100" dirty="0"/>
          </a:p>
        </p:txBody>
      </p:sp>
      <p:sp>
        <p:nvSpPr>
          <p:cNvPr id="4" name="Slide Number Placeholder 3"/>
          <p:cNvSpPr>
            <a:spLocks noGrp="1"/>
          </p:cNvSpPr>
          <p:nvPr>
            <p:ph type="sldNum" sz="quarter" idx="10"/>
          </p:nvPr>
        </p:nvSpPr>
        <p:spPr/>
        <p:txBody>
          <a:bodyPr/>
          <a:lstStyle/>
          <a:p>
            <a:fld id="{831781A7-09B5-7B40-9AC4-E3236ED16688}" type="slidenum">
              <a:rPr lang="en-US" smtClean="0"/>
              <a:t>47</a:t>
            </a:fld>
            <a:endParaRPr lang="en-US" dirty="0"/>
          </a:p>
        </p:txBody>
      </p:sp>
    </p:spTree>
    <p:extLst>
      <p:ext uri="{BB962C8B-B14F-4D97-AF65-F5344CB8AC3E}">
        <p14:creationId xmlns:p14="http://schemas.microsoft.com/office/powerpoint/2010/main" val="28839713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Similar to Pastor Chung, Pastor Mills talks about missing being around people like him.  He explains…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48</a:t>
            </a:fld>
            <a:endParaRPr lang="en-US"/>
          </a:p>
        </p:txBody>
      </p:sp>
    </p:spTree>
    <p:extLst>
      <p:ext uri="{BB962C8B-B14F-4D97-AF65-F5344CB8AC3E}">
        <p14:creationId xmlns:p14="http://schemas.microsoft.com/office/powerpoint/2010/main" val="33784645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Still, he really values the diverse church.  But, it is more at an intellectual and maybe faith level than at an affective level, that is in how he feels.  He says…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49</a:t>
            </a:fld>
            <a:endParaRPr lang="en-US"/>
          </a:p>
        </p:txBody>
      </p:sp>
    </p:spTree>
    <p:extLst>
      <p:ext uri="{BB962C8B-B14F-4D97-AF65-F5344CB8AC3E}">
        <p14:creationId xmlns:p14="http://schemas.microsoft.com/office/powerpoint/2010/main" val="23082010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then talks about the challenge of not quite having a home.  Despite growing up in the black church, after heading diverse churches, he became alienated he felt, from black pastors and black church members.  Yet, he was not fully accepted by whites either.  He says…</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50</a:t>
            </a:fld>
            <a:endParaRPr lang="en-US"/>
          </a:p>
        </p:txBody>
      </p:sp>
    </p:spTree>
    <p:extLst>
      <p:ext uri="{BB962C8B-B14F-4D97-AF65-F5344CB8AC3E}">
        <p14:creationId xmlns:p14="http://schemas.microsoft.com/office/powerpoint/2010/main" val="213639930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explains</a:t>
            </a:r>
            <a:r>
              <a:rPr lang="en-US" baseline="0" dirty="0" smtClean="0"/>
              <a:t> how this feels, personally.  </a:t>
            </a:r>
            <a:r>
              <a:rPr lang="en-US" dirty="0" smtClean="0"/>
              <a:t>The reality of being in between is it can be quite</a:t>
            </a:r>
            <a:r>
              <a:rPr lang="en-US" baseline="0" dirty="0" smtClean="0"/>
              <a:t> lonely.  </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51</a:t>
            </a:fld>
            <a:endParaRPr lang="en-US"/>
          </a:p>
        </p:txBody>
      </p:sp>
    </p:spTree>
    <p:extLst>
      <p:ext uri="{BB962C8B-B14F-4D97-AF65-F5344CB8AC3E}">
        <p14:creationId xmlns:p14="http://schemas.microsoft.com/office/powerpoint/2010/main" val="2999447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talk about the multiracial church pastor role let’s first take a step back and discuss what is a role generally.</a:t>
            </a:r>
          </a:p>
          <a:p>
            <a:endParaRPr lang="en-US" dirty="0" smtClean="0"/>
          </a:p>
          <a:p>
            <a:r>
              <a:rPr lang="en-US" dirty="0" smtClean="0"/>
              <a:t>Well</a:t>
            </a:r>
            <a:r>
              <a:rPr lang="en-US" baseline="0" dirty="0" smtClean="0"/>
              <a:t>, a</a:t>
            </a:r>
            <a:r>
              <a:rPr lang="en-US" dirty="0" smtClean="0"/>
              <a:t> role, simply put, is a set of expectations.</a:t>
            </a:r>
            <a:r>
              <a:rPr lang="en-US" baseline="0" dirty="0" smtClean="0"/>
              <a:t>  </a:t>
            </a:r>
            <a:r>
              <a:rPr lang="en-US" dirty="0" smtClean="0"/>
              <a:t>These expectations come from a variety of sources, from the person who is fulfilling this role, the people associated with the person fulfilling</a:t>
            </a:r>
            <a:r>
              <a:rPr lang="en-US" baseline="0" dirty="0" smtClean="0"/>
              <a:t> this</a:t>
            </a:r>
            <a:r>
              <a:rPr lang="en-US" dirty="0" smtClean="0"/>
              <a:t> role, and even people</a:t>
            </a:r>
            <a:r>
              <a:rPr lang="en-US" baseline="0" dirty="0" smtClean="0"/>
              <a:t> who may not be connected to the person fulfilling this role but people who care about how it is to be done.  These last people might be a part of an identity group of yours, but they are not directly connected to you in any way.</a:t>
            </a:r>
          </a:p>
          <a:p>
            <a:endParaRPr lang="en-US" baseline="0" dirty="0" smtClean="0"/>
          </a:p>
          <a:p>
            <a:pPr marL="0" marR="0" indent="0" algn="l" defTabSz="457039" rtl="0" eaLnBrk="1" fontAlgn="auto" latinLnBrk="0" hangingPunct="1">
              <a:lnSpc>
                <a:spcPct val="100000"/>
              </a:lnSpc>
              <a:spcBef>
                <a:spcPts val="0"/>
              </a:spcBef>
              <a:spcAft>
                <a:spcPts val="0"/>
              </a:spcAft>
              <a:buClrTx/>
              <a:buSzTx/>
              <a:buFontTx/>
              <a:buNone/>
              <a:tabLst/>
              <a:defRPr/>
            </a:pPr>
            <a:r>
              <a:rPr lang="en-US" baseline="0" dirty="0" smtClean="0"/>
              <a:t>The reason roles are so important is they are the basis of our everyday interactions with people.  We live out our lives based on assumptions that people are going to do what they are supposed to do when they are supposed to do it.  And when they don’t it can throw relationships out of whack. </a:t>
            </a:r>
          </a:p>
          <a:p>
            <a:pPr marL="0" marR="0" indent="0" algn="l" defTabSz="457039"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039" rtl="0" eaLnBrk="1" fontAlgn="auto" latinLnBrk="0" hangingPunct="1">
              <a:lnSpc>
                <a:spcPct val="100000"/>
              </a:lnSpc>
              <a:spcBef>
                <a:spcPts val="0"/>
              </a:spcBef>
              <a:spcAft>
                <a:spcPts val="0"/>
              </a:spcAft>
              <a:buClrTx/>
              <a:buSzTx/>
              <a:buFontTx/>
              <a:buNone/>
              <a:tabLst/>
              <a:defRPr/>
            </a:pPr>
            <a:r>
              <a:rPr lang="en-US" baseline="0" dirty="0" smtClean="0"/>
              <a:t>If you are a parent and you treat your child like they are the parent and you are the child, it can throw that relationship out of whack.  If you try to boss around your boss, that can throw that relationship out of whack.  If you are looking for your dentist to clean your teeth and instead they whip out a humidifier for your face and begin to give you a facial, that would throw that relationship out of whack.  We go about our days all day everyday depending on people doing what they are supposed to do when they are supposed to do it.  We take this for granted.  In other words, we expect people to fulfill the expectations of their role given the context they are in.</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831781A7-09B5-7B40-9AC4-E3236ED16688}" type="slidenum">
              <a:rPr lang="en-US" smtClean="0"/>
              <a:t>5</a:t>
            </a:fld>
            <a:endParaRPr lang="en-US" dirty="0"/>
          </a:p>
        </p:txBody>
      </p:sp>
    </p:spTree>
    <p:extLst>
      <p:ext uri="{BB962C8B-B14F-4D97-AF65-F5344CB8AC3E}">
        <p14:creationId xmlns:p14="http://schemas.microsoft.com/office/powerpoint/2010/main" val="143000962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Over time, though, Pastor Mills has adapted some to being in a church that is</a:t>
            </a:r>
            <a:r>
              <a:rPr lang="en-US" baseline="0" dirty="0" smtClean="0"/>
              <a:t> mostly white or at least has a large proportion of whites in them.  He still has the sense that white people he is leading are maybe racist.  And explains experiences that from my perspective look like micro aggressions, subtle ways of reinforcing his subordinate racial status.  For example, he said in the interview.</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52</a:t>
            </a:fld>
            <a:endParaRPr lang="en-US"/>
          </a:p>
        </p:txBody>
      </p:sp>
    </p:spTree>
    <p:extLst>
      <p:ext uri="{BB962C8B-B14F-4D97-AF65-F5344CB8AC3E}">
        <p14:creationId xmlns:p14="http://schemas.microsoft.com/office/powerpoint/2010/main" val="41348171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Pastor</a:t>
            </a:r>
            <a:r>
              <a:rPr lang="en-US" baseline="0" dirty="0" smtClean="0"/>
              <a:t> Mills is committed to issues of social justice and diversity. Pastor Mills had a good deal to say in the interview.  Diversity in the church was important to him. The interview was among the longest– two hours.  And even after the interview, Pastor Mills wanted to still talk.  He walked me to my car and then continued conversation with me in the parking lot.  He tells me “whites do not want to change.  They are concerned about Asians changing the church.  They want to go back to the church when it had 300 white kids.  They have to recognize that whites have left and the community is changing.”  Despite becoming more accustomed to heading congregations with whites, in his experience whites in the church were not particularly interested in relinquishing resources – that is power - to support Asians in the church.</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53</a:t>
            </a:fld>
            <a:endParaRPr lang="en-US"/>
          </a:p>
        </p:txBody>
      </p:sp>
    </p:spTree>
    <p:extLst>
      <p:ext uri="{BB962C8B-B14F-4D97-AF65-F5344CB8AC3E}">
        <p14:creationId xmlns:p14="http://schemas.microsoft.com/office/powerpoint/2010/main" val="16159382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Pastor Chung,</a:t>
            </a:r>
            <a:r>
              <a:rPr lang="en-US" baseline="0" dirty="0" smtClean="0"/>
              <a:t> Pastor Mills and Father Mercer’s stories reflect core themes that ran through our interviews with multiracial church pastors across the country. One finding our analysis has shown us is well, to put it frankly, multiracial church pastors have a </a:t>
            </a:r>
            <a:r>
              <a:rPr lang="en-US" i="1" u="sng" baseline="0" dirty="0" smtClean="0"/>
              <a:t>whole</a:t>
            </a:r>
            <a:r>
              <a:rPr lang="en-US" i="1" baseline="0" dirty="0" smtClean="0"/>
              <a:t> whole whole </a:t>
            </a:r>
            <a:r>
              <a:rPr lang="en-US" baseline="0" dirty="0" smtClean="0"/>
              <a:t>lot on their plates.   As a result they experience a considerable amount of what </a:t>
            </a:r>
          </a:p>
          <a:p>
            <a:r>
              <a:rPr lang="en-US" baseline="0" dirty="0" smtClean="0"/>
              <a:t>what sociologists call role strain, and this strain can be rather intense.</a:t>
            </a:r>
            <a:endParaRPr lang="en-US" dirty="0" smtClean="0"/>
          </a:p>
          <a:p>
            <a:endParaRPr lang="en-US" dirty="0" smtClean="0"/>
          </a:p>
          <a:p>
            <a:r>
              <a:rPr lang="en-US" dirty="0" smtClean="0"/>
              <a:t>What is role strain?</a:t>
            </a:r>
          </a:p>
          <a:p>
            <a:endParaRPr lang="en-US" dirty="0" smtClean="0"/>
          </a:p>
          <a:p>
            <a:r>
              <a:rPr lang="en-US" dirty="0" smtClean="0"/>
              <a:t>Role</a:t>
            </a:r>
            <a:r>
              <a:rPr lang="en-US" baseline="0" dirty="0" smtClean="0"/>
              <a:t> strain happens</a:t>
            </a:r>
            <a:r>
              <a:rPr lang="en-US" dirty="0" smtClean="0"/>
              <a:t> when a person is unable to meet the expectations associated with the role and when the person experiences psychological stress as a result.  </a:t>
            </a:r>
          </a:p>
          <a:p>
            <a:endParaRPr lang="en-US" dirty="0" smtClean="0"/>
          </a:p>
          <a:p>
            <a:r>
              <a:rPr lang="en-US" baseline="0" dirty="0" smtClean="0"/>
              <a:t>Role strain is inevitable.  Regardless of the role, p</a:t>
            </a:r>
            <a:r>
              <a:rPr lang="en-US" dirty="0" smtClean="0"/>
              <a:t>eople will </a:t>
            </a:r>
            <a:r>
              <a:rPr lang="en-US" baseline="0" dirty="0" smtClean="0"/>
              <a:t>experience some degree of role strain.  The real issue is how much role strain will they experience.</a:t>
            </a:r>
          </a:p>
          <a:p>
            <a:endParaRPr lang="en-US" baseline="0" dirty="0" smtClean="0"/>
          </a:p>
          <a:p>
            <a:pPr marL="0" marR="0" indent="0" algn="l" defTabSz="457039" rtl="0" eaLnBrk="1" fontAlgn="auto" latinLnBrk="0" hangingPunct="1">
              <a:lnSpc>
                <a:spcPct val="100000"/>
              </a:lnSpc>
              <a:spcBef>
                <a:spcPts val="0"/>
              </a:spcBef>
              <a:spcAft>
                <a:spcPts val="0"/>
              </a:spcAft>
              <a:buClrTx/>
              <a:buSzTx/>
              <a:buFontTx/>
              <a:buNone/>
              <a:tabLst/>
              <a:defRPr/>
            </a:pPr>
            <a:r>
              <a:rPr lang="en-US" dirty="0" smtClean="0"/>
              <a:t>Regarding</a:t>
            </a:r>
            <a:r>
              <a:rPr lang="en-US" baseline="0" dirty="0" smtClean="0"/>
              <a:t> multiracial church pastors, t</a:t>
            </a:r>
            <a:r>
              <a:rPr lang="en-US" dirty="0" smtClean="0"/>
              <a:t>his is the rub.  While all pastors</a:t>
            </a:r>
            <a:r>
              <a:rPr lang="en-US" baseline="0" dirty="0" smtClean="0"/>
              <a:t> in the American context experience role strain due to all the very different responsibilities they have – which I talked about earlier -  what our analysis shows us is multiracial church pastors experience considerable role strain, the kind that can make it difficult for priests and pastors to do all the tasks set before them, but it can strain them in profound ways psychologically, spiritually and emotionally.  And these strains are a direct result of trying to build a religious community of people from different racial and ethnic backgrounds.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54</a:t>
            </a:fld>
            <a:endParaRPr lang="en-US"/>
          </a:p>
        </p:txBody>
      </p:sp>
    </p:spTree>
    <p:extLst>
      <p:ext uri="{BB962C8B-B14F-4D97-AF65-F5344CB8AC3E}">
        <p14:creationId xmlns:p14="http://schemas.microsoft.com/office/powerpoint/2010/main" val="89587903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 want to now return to those two broad social contexts that affect the pastoral role – the U.S. racial system and the separation of church and state - in hopes of opening up your sociological imagination a bit.</a:t>
            </a:r>
          </a:p>
          <a:p>
            <a:endParaRPr lang="en-US" baseline="0" dirty="0" smtClean="0"/>
          </a:p>
          <a:p>
            <a:r>
              <a:rPr lang="en-US" baseline="0" dirty="0" smtClean="0"/>
              <a:t>These two characteristics of American society – which are out of a head clergy’s control – work against the very thing multiracial church pastors are trying to do: build cross-racial religious community.</a:t>
            </a:r>
          </a:p>
          <a:p>
            <a:endParaRPr lang="en-US" dirty="0" smtClean="0"/>
          </a:p>
          <a:p>
            <a:r>
              <a:rPr lang="en-US" dirty="0" smtClean="0"/>
              <a:t>In</a:t>
            </a:r>
            <a:r>
              <a:rPr lang="en-US" baseline="0" dirty="0" smtClean="0"/>
              <a:t> fact, t</a:t>
            </a:r>
            <a:r>
              <a:rPr lang="en-US" dirty="0" smtClean="0"/>
              <a:t>he U.S. racial system and the separation</a:t>
            </a:r>
            <a:r>
              <a:rPr lang="en-US" baseline="0" dirty="0" smtClean="0"/>
              <a:t> of church and state actually promote religious racial homogeneity.  </a:t>
            </a:r>
          </a:p>
          <a:p>
            <a:endParaRPr lang="en-US" baseline="0" dirty="0" smtClean="0"/>
          </a:p>
          <a:p>
            <a:pPr marL="0" marR="0" indent="0" algn="l" defTabSz="457039"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separation of church and state creates a voluntary religious environment</a:t>
            </a:r>
            <a:r>
              <a:rPr lang="en-US" sz="1200" kern="1200" baseline="0" dirty="0" smtClean="0">
                <a:solidFill>
                  <a:schemeClr val="tx1"/>
                </a:solidFill>
                <a:effectLst/>
                <a:latin typeface="+mn-lt"/>
                <a:ea typeface="+mn-ea"/>
                <a:cs typeface="+mn-cs"/>
              </a:rPr>
              <a:t> such that people can go to whatever church they want.  Because race is a key status in America that guides who people spend time with and who they want to spend time with, they choose to spend time with people of their same race.  </a:t>
            </a:r>
          </a:p>
          <a:p>
            <a:pPr marL="0" marR="0" indent="0" algn="l" defTabSz="457039"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039"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Also, since </a:t>
            </a:r>
            <a:r>
              <a:rPr lang="en-US" sz="1200" kern="1200" dirty="0" smtClean="0">
                <a:solidFill>
                  <a:schemeClr val="tx1"/>
                </a:solidFill>
                <a:effectLst/>
                <a:latin typeface="+mn-lt"/>
                <a:ea typeface="+mn-ea"/>
                <a:cs typeface="+mn-cs"/>
              </a:rPr>
              <a:t>religion is protected from the direct influence of the government and the indirect influence of the broader dominant society, religion in the United States is the one institution in the country where people of color can experience a modicum of freedom and power.  In many ways, religion has functioned as one of the safest spaces available to people of color in the United States—where they can create community, affirm their racial and ethnic standpoint, reproduce their views about the social world, and generally think, feel, and behave how they want without much hindrance.</a:t>
            </a:r>
          </a:p>
          <a:p>
            <a:pPr marL="0" marR="0" indent="0" algn="l" defTabSz="457039"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039"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a:t>
            </a:r>
            <a:r>
              <a:rPr lang="en-US" sz="1200" kern="1200" baseline="0" dirty="0" smtClean="0">
                <a:solidFill>
                  <a:schemeClr val="tx1"/>
                </a:solidFill>
                <a:effectLst/>
                <a:latin typeface="+mn-lt"/>
                <a:ea typeface="+mn-ea"/>
                <a:cs typeface="+mn-cs"/>
              </a:rPr>
              <a:t> people of color attend diverse churches they are giving up a lot.  A lot more than white people.  And this includes head clergy.</a:t>
            </a:r>
            <a:endParaRPr lang="en-US" sz="1200" kern="1200" dirty="0" smtClean="0">
              <a:solidFill>
                <a:schemeClr val="tx1"/>
              </a:solidFill>
              <a:effectLst/>
              <a:latin typeface="+mn-lt"/>
              <a:ea typeface="+mn-ea"/>
              <a:cs typeface="+mn-cs"/>
            </a:endParaRPr>
          </a:p>
          <a:p>
            <a:endParaRPr lang="en-US" dirty="0" smtClean="0"/>
          </a:p>
          <a:p>
            <a:r>
              <a:rPr lang="en-US" baseline="0" dirty="0" smtClean="0"/>
              <a:t>So, together, the U.S. racial system and the separation of church and state encourage and support churches that are primarily made up of people from one racial group, not diverse ones.</a:t>
            </a:r>
          </a:p>
          <a:p>
            <a:endParaRPr lang="en-US" baseline="0" dirty="0" smtClean="0"/>
          </a:p>
          <a:p>
            <a:r>
              <a:rPr lang="en-US" baseline="0" dirty="0" smtClean="0"/>
              <a:t>It should come as no surprise then that the less than 15% of churches are racially diverse.  And I am using a more generous cutoff here to get to close to 15%.</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31781A7-09B5-7B40-9AC4-E3236ED16688}" type="slidenum">
              <a:rPr lang="en-US" smtClean="0"/>
              <a:t>55</a:t>
            </a:fld>
            <a:endParaRPr lang="en-US"/>
          </a:p>
        </p:txBody>
      </p:sp>
    </p:spTree>
    <p:extLst>
      <p:ext uri="{BB962C8B-B14F-4D97-AF65-F5344CB8AC3E}">
        <p14:creationId xmlns:p14="http://schemas.microsoft.com/office/powerpoint/2010/main" val="377036500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039" rtl="0" eaLnBrk="1" fontAlgn="auto" latinLnBrk="0" hangingPunct="1">
              <a:lnSpc>
                <a:spcPct val="100000"/>
              </a:lnSpc>
              <a:spcBef>
                <a:spcPts val="0"/>
              </a:spcBef>
              <a:spcAft>
                <a:spcPts val="0"/>
              </a:spcAft>
              <a:buClrTx/>
              <a:buSzTx/>
              <a:buFontTx/>
              <a:buNone/>
              <a:tabLst/>
              <a:defRPr/>
            </a:pPr>
            <a:r>
              <a:rPr lang="en-US" dirty="0" smtClean="0"/>
              <a:t>Yet,</a:t>
            </a:r>
            <a:r>
              <a:rPr lang="en-US" baseline="0" dirty="0" smtClean="0"/>
              <a:t> at the same time that we have a racial system and religious system working against diversity, </a:t>
            </a:r>
            <a:r>
              <a:rPr lang="en-US" i="1" dirty="0" smtClean="0">
                <a:solidFill>
                  <a:srgbClr val="FFCC00"/>
                </a:solidFill>
              </a:rPr>
              <a:t>Society says it values racial and ethic diversity.  </a:t>
            </a:r>
          </a:p>
          <a:p>
            <a:pPr marL="0" marR="0" indent="0" algn="l" defTabSz="457039" rtl="0" eaLnBrk="1" fontAlgn="auto" latinLnBrk="0" hangingPunct="1">
              <a:lnSpc>
                <a:spcPct val="100000"/>
              </a:lnSpc>
              <a:spcBef>
                <a:spcPts val="0"/>
              </a:spcBef>
              <a:spcAft>
                <a:spcPts val="0"/>
              </a:spcAft>
              <a:buClrTx/>
              <a:buSzTx/>
              <a:buFontTx/>
              <a:buNone/>
              <a:tabLst/>
              <a:defRPr/>
            </a:pPr>
            <a:endParaRPr lang="en-US" i="1" dirty="0" smtClean="0">
              <a:solidFill>
                <a:srgbClr val="FFCC00"/>
              </a:solidFill>
            </a:endParaRPr>
          </a:p>
          <a:p>
            <a:pPr marL="0" marR="0" indent="0" algn="l" defTabSz="457039" rtl="0" eaLnBrk="1" fontAlgn="auto" latinLnBrk="0" hangingPunct="1">
              <a:lnSpc>
                <a:spcPct val="100000"/>
              </a:lnSpc>
              <a:spcBef>
                <a:spcPts val="0"/>
              </a:spcBef>
              <a:spcAft>
                <a:spcPts val="0"/>
              </a:spcAft>
              <a:buClrTx/>
              <a:buSzTx/>
              <a:buFontTx/>
              <a:buNone/>
              <a:tabLst/>
              <a:defRPr/>
            </a:pPr>
            <a:r>
              <a:rPr lang="en-US" i="0" dirty="0" smtClean="0">
                <a:solidFill>
                  <a:schemeClr val="tx1"/>
                </a:solidFill>
              </a:rPr>
              <a:t>D</a:t>
            </a:r>
            <a:r>
              <a:rPr lang="en-US" dirty="0" smtClean="0"/>
              <a:t>iversity is all the rage. Not just here in the U.S., But globally. You review the literature on diversity, there are studies that have been done in and by scholars from India, Australia, Canada, Britain, even </a:t>
            </a:r>
            <a:r>
              <a:rPr lang="en-US" dirty="0" err="1" smtClean="0"/>
              <a:t>Slovania</a:t>
            </a:r>
            <a:r>
              <a:rPr lang="en-US" dirty="0" smtClean="0"/>
              <a:t>!</a:t>
            </a:r>
            <a:r>
              <a:rPr lang="en-US" baseline="0" dirty="0" smtClean="0"/>
              <a:t>  Whether we are talking about the workplace, educational systems, or religion, l</a:t>
            </a:r>
            <a:r>
              <a:rPr lang="en-US" dirty="0" smtClean="0"/>
              <a:t>eaders are central to making sure diversity happens.</a:t>
            </a:r>
          </a:p>
          <a:p>
            <a:endParaRPr lang="en-US" dirty="0" smtClean="0"/>
          </a:p>
          <a:p>
            <a:r>
              <a:rPr lang="en-US" dirty="0" smtClean="0"/>
              <a:t>This stated value is in direct conflict with how </a:t>
            </a:r>
            <a:r>
              <a:rPr lang="en-US" baseline="0" dirty="0" smtClean="0"/>
              <a:t>the us racial system and the us religious system work.</a:t>
            </a:r>
          </a:p>
          <a:p>
            <a:endParaRPr lang="en-US" baseline="0" dirty="0" smtClean="0"/>
          </a:p>
          <a:p>
            <a:r>
              <a:rPr lang="en-US" baseline="0" dirty="0" smtClean="0"/>
              <a:t>It is this very strange social space where multiracial church pastor find themselves.</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31781A7-09B5-7B40-9AC4-E3236ED16688}" type="slidenum">
              <a:rPr lang="en-US" smtClean="0"/>
              <a:t>56</a:t>
            </a:fld>
            <a:endParaRPr lang="en-US"/>
          </a:p>
        </p:txBody>
      </p:sp>
    </p:spTree>
    <p:extLst>
      <p:ext uri="{BB962C8B-B14F-4D97-AF65-F5344CB8AC3E}">
        <p14:creationId xmlns:p14="http://schemas.microsoft.com/office/powerpoint/2010/main" val="74260981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703263"/>
            <a:ext cx="4572000" cy="3429000"/>
          </a:xfrm>
        </p:spPr>
      </p:sp>
      <p:sp>
        <p:nvSpPr>
          <p:cNvPr id="3" name="Notes Placeholder 2"/>
          <p:cNvSpPr>
            <a:spLocks noGrp="1"/>
          </p:cNvSpPr>
          <p:nvPr>
            <p:ph type="body" idx="1"/>
          </p:nvPr>
        </p:nvSpPr>
        <p:spPr/>
        <p:txBody>
          <a:bodyPr/>
          <a:lstStyle/>
          <a:p>
            <a:r>
              <a:rPr lang="en-US" dirty="0" smtClean="0"/>
              <a:t>What</a:t>
            </a:r>
            <a:r>
              <a:rPr lang="en-US" baseline="0" dirty="0" smtClean="0"/>
              <a:t> to do?</a:t>
            </a:r>
          </a:p>
          <a:p>
            <a:endParaRPr lang="en-US" baseline="0" dirty="0" smtClean="0"/>
          </a:p>
          <a:p>
            <a:r>
              <a:rPr lang="en-US" baseline="0" dirty="0" smtClean="0"/>
              <a:t>First, gain a sociological imagination.</a:t>
            </a:r>
          </a:p>
          <a:p>
            <a:endParaRPr lang="en-US" baseline="0" dirty="0" smtClean="0"/>
          </a:p>
          <a:p>
            <a:r>
              <a:rPr lang="en-US" sz="1200" kern="1200" dirty="0" smtClean="0">
                <a:solidFill>
                  <a:schemeClr val="tx1"/>
                </a:solidFill>
                <a:effectLst/>
                <a:latin typeface="+mn-lt"/>
                <a:ea typeface="+mn-ea"/>
                <a:cs typeface="+mn-cs"/>
              </a:rPr>
              <a:t>The </a:t>
            </a:r>
            <a:r>
              <a:rPr lang="en-US" sz="1200" kern="1200" baseline="0" dirty="0" smtClean="0">
                <a:solidFill>
                  <a:schemeClr val="tx1"/>
                </a:solidFill>
                <a:effectLst/>
                <a:latin typeface="+mn-lt"/>
                <a:ea typeface="+mn-ea"/>
                <a:cs typeface="+mn-cs"/>
              </a:rPr>
              <a:t>only way to really understand and navigate our social world is to first understand how it really works and then and only then can we affect it.  I also read somewhere that the truth will set you free?  But freedom doesn’t necessarily mean easier…just free.  I think maybe that could mean free to affect change. </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62</a:t>
            </a:fld>
            <a:endParaRPr lang="en-US"/>
          </a:p>
        </p:txBody>
      </p:sp>
    </p:spTree>
    <p:extLst>
      <p:ext uri="{BB962C8B-B14F-4D97-AF65-F5344CB8AC3E}">
        <p14:creationId xmlns:p14="http://schemas.microsoft.com/office/powerpoint/2010/main" val="8349786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039"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Neo, Morpheus or Trinity couldn’t become who they were really were and make a real difference until they chose to swallow the right colored pill, learn the truth of the world they were living in and accept the responsibility of freedom.  I suppose what I am saying is neither can multiracial church pastors...or any of us for that matter.  Hey, even if you don’t - figuratively speaking - learn to stop bullets, fly or be able to do karate kid kicks mid air… perhaps you will come to understand how to dodge a few bullets coming your way.</a:t>
            </a:r>
            <a:endParaRPr lang="en-US" dirty="0" smtClean="0"/>
          </a:p>
          <a:p>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63</a:t>
            </a:fld>
            <a:endParaRPr lang="en-US"/>
          </a:p>
        </p:txBody>
      </p:sp>
    </p:spTree>
    <p:extLst>
      <p:ext uri="{BB962C8B-B14F-4D97-AF65-F5344CB8AC3E}">
        <p14:creationId xmlns:p14="http://schemas.microsoft.com/office/powerpoint/2010/main" val="353649694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703263"/>
            <a:ext cx="4572000" cy="3429000"/>
          </a:xfrm>
        </p:spPr>
      </p:sp>
      <p:sp>
        <p:nvSpPr>
          <p:cNvPr id="3" name="Notes Placeholder 2"/>
          <p:cNvSpPr>
            <a:spLocks noGrp="1"/>
          </p:cNvSpPr>
          <p:nvPr>
            <p:ph type="body" idx="1"/>
          </p:nvPr>
        </p:nvSpPr>
        <p:spPr/>
        <p:txBody>
          <a:bodyPr/>
          <a:lstStyle/>
          <a:p>
            <a:r>
              <a:rPr lang="en-US" dirty="0" smtClean="0"/>
              <a:t>Once you have gained</a:t>
            </a:r>
            <a:r>
              <a:rPr lang="en-US" baseline="0" dirty="0" smtClean="0"/>
              <a:t> an awareness of the connection between personal experience and the broader social contexts, then you will come to have a better understanding of ….</a:t>
            </a:r>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64</a:t>
            </a:fld>
            <a:endParaRPr lang="en-US"/>
          </a:p>
        </p:txBody>
      </p:sp>
    </p:spTree>
    <p:extLst>
      <p:ext uri="{BB962C8B-B14F-4D97-AF65-F5344CB8AC3E}">
        <p14:creationId xmlns:p14="http://schemas.microsoft.com/office/powerpoint/2010/main" val="83497860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1781A7-09B5-7B40-9AC4-E3236ED16688}" type="slidenum">
              <a:rPr lang="en-US" smtClean="0"/>
              <a:t>65</a:t>
            </a:fld>
            <a:endParaRPr lang="en-US"/>
          </a:p>
        </p:txBody>
      </p:sp>
    </p:spTree>
    <p:extLst>
      <p:ext uri="{BB962C8B-B14F-4D97-AF65-F5344CB8AC3E}">
        <p14:creationId xmlns:p14="http://schemas.microsoft.com/office/powerpoint/2010/main" val="1104742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6</a:t>
            </a:fld>
            <a:endParaRPr lang="en-US" dirty="0"/>
          </a:p>
        </p:txBody>
      </p:sp>
    </p:spTree>
    <p:extLst>
      <p:ext uri="{BB962C8B-B14F-4D97-AF65-F5344CB8AC3E}">
        <p14:creationId xmlns:p14="http://schemas.microsoft.com/office/powerpoint/2010/main" val="3382655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7</a:t>
            </a:fld>
            <a:endParaRPr lang="en-US" dirty="0"/>
          </a:p>
        </p:txBody>
      </p:sp>
    </p:spTree>
    <p:extLst>
      <p:ext uri="{BB962C8B-B14F-4D97-AF65-F5344CB8AC3E}">
        <p14:creationId xmlns:p14="http://schemas.microsoft.com/office/powerpoint/2010/main" val="33826552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8</a:t>
            </a:fld>
            <a:endParaRPr lang="en-US" dirty="0"/>
          </a:p>
        </p:txBody>
      </p:sp>
    </p:spTree>
    <p:extLst>
      <p:ext uri="{BB962C8B-B14F-4D97-AF65-F5344CB8AC3E}">
        <p14:creationId xmlns:p14="http://schemas.microsoft.com/office/powerpoint/2010/main" val="3382655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1781A7-09B5-7B40-9AC4-E3236ED16688}" type="slidenum">
              <a:rPr lang="en-US" smtClean="0"/>
              <a:t>9</a:t>
            </a:fld>
            <a:endParaRPr lang="en-US" dirty="0"/>
          </a:p>
        </p:txBody>
      </p:sp>
    </p:spTree>
    <p:extLst>
      <p:ext uri="{BB962C8B-B14F-4D97-AF65-F5344CB8AC3E}">
        <p14:creationId xmlns:p14="http://schemas.microsoft.com/office/powerpoint/2010/main" val="3382655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2702019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2949498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142794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2275933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1798952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1034301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1417940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65606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1249128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273011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B590CE-B284-4375-947F-B93F2B3357B9}" type="datetimeFigureOut">
              <a:rPr lang="en-US" smtClean="0"/>
              <a:t>11/11/19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D826881-C851-44E3-8AF9-15BF7EEDEB42}" type="slidenum">
              <a:rPr lang="en-US" smtClean="0"/>
              <a:t>‹#›</a:t>
            </a:fld>
            <a:endParaRPr lang="en-US" dirty="0"/>
          </a:p>
        </p:txBody>
      </p:sp>
    </p:spTree>
    <p:extLst>
      <p:ext uri="{BB962C8B-B14F-4D97-AF65-F5344CB8AC3E}">
        <p14:creationId xmlns:p14="http://schemas.microsoft.com/office/powerpoint/2010/main" val="506574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590CE-B284-4375-947F-B93F2B3357B9}" type="datetimeFigureOut">
              <a:rPr lang="en-US" smtClean="0"/>
              <a:t>11/11/19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826881-C851-44E3-8AF9-15BF7EEDEB42}" type="slidenum">
              <a:rPr lang="en-US" smtClean="0"/>
              <a:t>‹#›</a:t>
            </a:fld>
            <a:endParaRPr lang="en-US" dirty="0"/>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jp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63.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Autofit/>
          </a:bodyPr>
          <a:lstStyle/>
          <a:p>
            <a:pPr algn="l"/>
            <a:r>
              <a:rPr lang="en-US" b="1" dirty="0" smtClean="0">
                <a:cs typeface="Baskerville"/>
              </a:rPr>
              <a:t>Estranged Pioneers: </a:t>
            </a:r>
            <a:r>
              <a:rPr lang="en-US" sz="3200" b="1" dirty="0" smtClean="0">
                <a:cs typeface="Baskerville"/>
              </a:rPr>
              <a:t/>
            </a:r>
            <a:br>
              <a:rPr lang="en-US" sz="3200" b="1" dirty="0" smtClean="0">
                <a:cs typeface="Baskerville"/>
              </a:rPr>
            </a:br>
            <a:r>
              <a:rPr lang="en-US" sz="2800" dirty="0"/>
              <a:t>The Multiracial Church Pastor of Color in Context</a:t>
            </a:r>
            <a:br>
              <a:rPr lang="en-US" sz="2800" dirty="0"/>
            </a:br>
            <a:endParaRPr lang="en-US" sz="2800" b="1" dirty="0">
              <a:cs typeface="Baskerville"/>
            </a:endParaRPr>
          </a:p>
        </p:txBody>
      </p:sp>
      <p:sp>
        <p:nvSpPr>
          <p:cNvPr id="3" name="Content Placeholder 2"/>
          <p:cNvSpPr>
            <a:spLocks noGrp="1"/>
          </p:cNvSpPr>
          <p:nvPr>
            <p:ph idx="1"/>
          </p:nvPr>
        </p:nvSpPr>
        <p:spPr/>
        <p:txBody>
          <a:bodyPr>
            <a:normAutofit fontScale="92500" lnSpcReduction="10000"/>
          </a:bodyPr>
          <a:lstStyle/>
          <a:p>
            <a:pPr marL="137112" indent="0" algn="r">
              <a:buNone/>
            </a:pPr>
            <a:endParaRPr lang="en-US" sz="2400" dirty="0" smtClean="0"/>
          </a:p>
          <a:p>
            <a:pPr marL="137112" indent="0" algn="r">
              <a:buNone/>
            </a:pPr>
            <a:endParaRPr lang="en-US" sz="2400" dirty="0"/>
          </a:p>
          <a:p>
            <a:pPr marL="137112" indent="0" algn="r">
              <a:buNone/>
            </a:pPr>
            <a:endParaRPr lang="en-US" sz="2400" dirty="0"/>
          </a:p>
          <a:p>
            <a:pPr marL="137112" indent="0" algn="r">
              <a:buNone/>
            </a:pPr>
            <a:endParaRPr lang="en-US" sz="2400" dirty="0"/>
          </a:p>
          <a:p>
            <a:pPr marL="137112" indent="0" algn="r">
              <a:spcBef>
                <a:spcPts val="0"/>
              </a:spcBef>
              <a:buNone/>
            </a:pPr>
            <a:endParaRPr lang="en-US" sz="2400" dirty="0" smtClean="0"/>
          </a:p>
          <a:p>
            <a:pPr marL="137112" indent="0" algn="r">
              <a:spcBef>
                <a:spcPts val="0"/>
              </a:spcBef>
              <a:buNone/>
            </a:pPr>
            <a:endParaRPr lang="en-US" sz="2400" dirty="0"/>
          </a:p>
          <a:p>
            <a:pPr marL="137112" indent="0" algn="r">
              <a:spcBef>
                <a:spcPts val="0"/>
              </a:spcBef>
              <a:buNone/>
            </a:pPr>
            <a:endParaRPr lang="en-US" sz="1800" dirty="0" smtClean="0">
              <a:solidFill>
                <a:srgbClr val="33CCFF"/>
              </a:solidFill>
            </a:endParaRPr>
          </a:p>
          <a:p>
            <a:pPr marL="137112" indent="0" algn="r">
              <a:spcBef>
                <a:spcPts val="0"/>
              </a:spcBef>
              <a:buNone/>
            </a:pPr>
            <a:r>
              <a:rPr lang="en-US" sz="2400" dirty="0"/>
              <a:t/>
            </a:r>
            <a:br>
              <a:rPr lang="en-US" sz="2400" dirty="0"/>
            </a:br>
            <a:r>
              <a:rPr lang="en-US" sz="1800" dirty="0">
                <a:solidFill>
                  <a:srgbClr val="33CCFF"/>
                </a:solidFill>
              </a:rPr>
              <a:t>Dr. Korie L. Edwards</a:t>
            </a:r>
            <a:br>
              <a:rPr lang="en-US" sz="1800" dirty="0">
                <a:solidFill>
                  <a:srgbClr val="33CCFF"/>
                </a:solidFill>
              </a:rPr>
            </a:br>
            <a:r>
              <a:rPr lang="en-US" sz="1800" dirty="0">
                <a:solidFill>
                  <a:srgbClr val="33CCFF"/>
                </a:solidFill>
              </a:rPr>
              <a:t>RLDP Principal Investigator</a:t>
            </a:r>
            <a:br>
              <a:rPr lang="en-US" sz="1800" dirty="0">
                <a:solidFill>
                  <a:srgbClr val="33CCFF"/>
                </a:solidFill>
              </a:rPr>
            </a:br>
            <a:r>
              <a:rPr lang="en-US" sz="1800" dirty="0">
                <a:solidFill>
                  <a:srgbClr val="33CCFF"/>
                </a:solidFill>
              </a:rPr>
              <a:t>Associate Professor</a:t>
            </a:r>
            <a:br>
              <a:rPr lang="en-US" sz="1800" dirty="0">
                <a:solidFill>
                  <a:srgbClr val="33CCFF"/>
                </a:solidFill>
              </a:rPr>
            </a:br>
            <a:r>
              <a:rPr lang="en-US" sz="1800" dirty="0">
                <a:solidFill>
                  <a:srgbClr val="33CCFF"/>
                </a:solidFill>
              </a:rPr>
              <a:t>Department of Sociology</a:t>
            </a:r>
            <a:br>
              <a:rPr lang="en-US" sz="1800" dirty="0">
                <a:solidFill>
                  <a:srgbClr val="33CCFF"/>
                </a:solidFill>
              </a:rPr>
            </a:br>
            <a:r>
              <a:rPr lang="en-US" sz="1800" dirty="0">
                <a:solidFill>
                  <a:srgbClr val="33CCFF"/>
                </a:solidFill>
              </a:rPr>
              <a:t>The Ohio State University</a:t>
            </a:r>
            <a:br>
              <a:rPr lang="en-US" sz="1800" dirty="0">
                <a:solidFill>
                  <a:srgbClr val="33CCFF"/>
                </a:solidFill>
              </a:rPr>
            </a:br>
            <a:r>
              <a:rPr lang="en-US" sz="2400" dirty="0">
                <a:solidFill>
                  <a:srgbClr val="33CCFF"/>
                </a:solidFill>
              </a:rPr>
              <a:t/>
            </a:r>
            <a:br>
              <a:rPr lang="en-US" sz="2400" dirty="0">
                <a:solidFill>
                  <a:srgbClr val="33CCFF"/>
                </a:solidFill>
              </a:rPr>
            </a:br>
            <a:endParaRPr lang="en-US" sz="1800" dirty="0" smtClean="0">
              <a:solidFill>
                <a:srgbClr val="33CCFF"/>
              </a:solidFill>
            </a:endParaRPr>
          </a:p>
          <a:p>
            <a:pPr marL="137112" indent="0" algn="r">
              <a:buNone/>
            </a:pPr>
            <a:endParaRPr lang="en-US" sz="2400" dirty="0">
              <a:solidFill>
                <a:srgbClr val="33CCFF"/>
              </a:solidFill>
            </a:endParaRPr>
          </a:p>
        </p:txBody>
      </p:sp>
    </p:spTree>
    <p:extLst>
      <p:ext uri="{BB962C8B-B14F-4D97-AF65-F5344CB8AC3E}">
        <p14:creationId xmlns:p14="http://schemas.microsoft.com/office/powerpoint/2010/main" val="1143524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198" cy="914400"/>
          </a:xfrm>
        </p:spPr>
        <p:txBody>
          <a:bodyPr>
            <a:noAutofit/>
          </a:bodyPr>
          <a:lstStyle/>
          <a:p>
            <a:r>
              <a:rPr lang="en-US" sz="3200" dirty="0" smtClean="0">
                <a:solidFill>
                  <a:srgbClr val="33CCFF"/>
                </a:solidFill>
              </a:rPr>
              <a:t>Multiracial Church Pastor (MCP) </a:t>
            </a:r>
            <a:br>
              <a:rPr lang="en-US" sz="3200" dirty="0" smtClean="0">
                <a:solidFill>
                  <a:srgbClr val="33CCFF"/>
                </a:solidFill>
              </a:rPr>
            </a:br>
            <a:r>
              <a:rPr lang="en-US" sz="3200" dirty="0" smtClean="0">
                <a:solidFill>
                  <a:srgbClr val="33CCFF"/>
                </a:solidFill>
              </a:rPr>
              <a:t>Role in Context</a:t>
            </a:r>
            <a:endParaRPr lang="en-US" sz="3200" dirty="0">
              <a:solidFill>
                <a:srgbClr val="33CCFF"/>
              </a:solidFill>
            </a:endParaRPr>
          </a:p>
        </p:txBody>
      </p:sp>
      <p:sp>
        <p:nvSpPr>
          <p:cNvPr id="9" name="Oval 8"/>
          <p:cNvSpPr/>
          <p:nvPr/>
        </p:nvSpPr>
        <p:spPr>
          <a:xfrm>
            <a:off x="4267200" y="2133600"/>
            <a:ext cx="3657600" cy="36576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
        <p:nvSpPr>
          <p:cNvPr id="10" name="Oval 9"/>
          <p:cNvSpPr/>
          <p:nvPr/>
        </p:nvSpPr>
        <p:spPr>
          <a:xfrm flipH="1" flipV="1">
            <a:off x="4800600" y="2667000"/>
            <a:ext cx="2590800" cy="25908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
        <p:nvSpPr>
          <p:cNvPr id="11" name="Oval 10"/>
          <p:cNvSpPr/>
          <p:nvPr/>
        </p:nvSpPr>
        <p:spPr>
          <a:xfrm>
            <a:off x="5638800" y="3505200"/>
            <a:ext cx="914400" cy="914400"/>
          </a:xfrm>
          <a:prstGeom prst="ellipse">
            <a:avLst/>
          </a:prstGeom>
          <a:solidFill>
            <a:srgbClr val="33CCFF"/>
          </a:solid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solidFill>
                <a:srgbClr val="FFFF00"/>
              </a:solidFill>
            </a:endParaRPr>
          </a:p>
        </p:txBody>
      </p:sp>
      <p:cxnSp>
        <p:nvCxnSpPr>
          <p:cNvPr id="13" name="Elbow Connector 12"/>
          <p:cNvCxnSpPr/>
          <p:nvPr/>
        </p:nvCxnSpPr>
        <p:spPr>
          <a:xfrm flipV="1">
            <a:off x="2057400" y="4572000"/>
            <a:ext cx="3352800" cy="18288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638800" y="3581402"/>
            <a:ext cx="914400" cy="707854"/>
          </a:xfrm>
          <a:prstGeom prst="rect">
            <a:avLst/>
          </a:prstGeom>
          <a:noFill/>
        </p:spPr>
        <p:txBody>
          <a:bodyPr wrap="square" lIns="91408" tIns="45704" rIns="91408" bIns="45704" rtlCol="0">
            <a:spAutoFit/>
          </a:bodyPr>
          <a:lstStyle/>
          <a:p>
            <a:pPr algn="ctr"/>
            <a:r>
              <a:rPr lang="en-US" sz="2000" b="1" dirty="0" smtClean="0"/>
              <a:t>MCP</a:t>
            </a:r>
            <a:endParaRPr lang="en-US" sz="2000" b="1" dirty="0"/>
          </a:p>
          <a:p>
            <a:pPr algn="ctr"/>
            <a:r>
              <a:rPr lang="en-US" sz="2000" b="1" dirty="0"/>
              <a:t>Role</a:t>
            </a:r>
          </a:p>
        </p:txBody>
      </p:sp>
      <p:cxnSp>
        <p:nvCxnSpPr>
          <p:cNvPr id="17" name="Elbow Connector 16"/>
          <p:cNvCxnSpPr/>
          <p:nvPr/>
        </p:nvCxnSpPr>
        <p:spPr>
          <a:xfrm flipV="1">
            <a:off x="1828800" y="4191000"/>
            <a:ext cx="2990730" cy="9906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143000" y="4800600"/>
            <a:ext cx="1468945" cy="369300"/>
          </a:xfrm>
          <a:prstGeom prst="rect">
            <a:avLst/>
          </a:prstGeom>
          <a:noFill/>
        </p:spPr>
        <p:txBody>
          <a:bodyPr wrap="none" lIns="91408" tIns="45704" rIns="91408" bIns="45704" rtlCol="0">
            <a:spAutoFit/>
          </a:bodyPr>
          <a:lstStyle/>
          <a:p>
            <a:r>
              <a:rPr lang="en-US" dirty="0" smtClean="0">
                <a:solidFill>
                  <a:srgbClr val="FFFFFF"/>
                </a:solidFill>
              </a:rPr>
              <a:t>Congregation</a:t>
            </a:r>
            <a:endParaRPr lang="en-US" dirty="0">
              <a:solidFill>
                <a:srgbClr val="FFFFFF"/>
              </a:solidFill>
            </a:endParaRPr>
          </a:p>
        </p:txBody>
      </p:sp>
      <p:cxnSp>
        <p:nvCxnSpPr>
          <p:cNvPr id="26" name="Straight Arrow Connector 25"/>
          <p:cNvCxnSpPr/>
          <p:nvPr/>
        </p:nvCxnSpPr>
        <p:spPr>
          <a:xfrm>
            <a:off x="1752600" y="3962400"/>
            <a:ext cx="25146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143000" y="3352800"/>
            <a:ext cx="2057400" cy="646298"/>
          </a:xfrm>
          <a:prstGeom prst="rect">
            <a:avLst/>
          </a:prstGeom>
          <a:noFill/>
        </p:spPr>
        <p:txBody>
          <a:bodyPr wrap="square" lIns="91408" tIns="45704" rIns="91408" bIns="45704" rtlCol="0">
            <a:spAutoFit/>
          </a:bodyPr>
          <a:lstStyle/>
          <a:p>
            <a:r>
              <a:rPr lang="en-US" dirty="0" smtClean="0">
                <a:solidFill>
                  <a:srgbClr val="FFFFFF"/>
                </a:solidFill>
              </a:rPr>
              <a:t>Religious Community</a:t>
            </a:r>
            <a:endParaRPr lang="en-US" dirty="0">
              <a:solidFill>
                <a:srgbClr val="FFFFFF"/>
              </a:solidFill>
            </a:endParaRPr>
          </a:p>
        </p:txBody>
      </p:sp>
      <p:sp>
        <p:nvSpPr>
          <p:cNvPr id="12" name="TextBox 11"/>
          <p:cNvSpPr txBox="1"/>
          <p:nvPr/>
        </p:nvSpPr>
        <p:spPr>
          <a:xfrm>
            <a:off x="1066800" y="6019800"/>
            <a:ext cx="1709236" cy="369300"/>
          </a:xfrm>
          <a:prstGeom prst="rect">
            <a:avLst/>
          </a:prstGeom>
          <a:noFill/>
        </p:spPr>
        <p:txBody>
          <a:bodyPr wrap="square" lIns="91408" tIns="45704" rIns="91408" bIns="45704" rtlCol="0">
            <a:spAutoFit/>
          </a:bodyPr>
          <a:lstStyle/>
          <a:p>
            <a:pPr marL="137112"/>
            <a:r>
              <a:rPr lang="en-US" dirty="0" smtClean="0">
                <a:solidFill>
                  <a:srgbClr val="FFFFFF"/>
                </a:solidFill>
              </a:rPr>
              <a:t>Head Clergy</a:t>
            </a:r>
            <a:endParaRPr lang="en-US" dirty="0">
              <a:solidFill>
                <a:srgbClr val="FFFFFF"/>
              </a:solidFill>
            </a:endParaRPr>
          </a:p>
        </p:txBody>
      </p:sp>
      <p:sp>
        <p:nvSpPr>
          <p:cNvPr id="23" name="Oval 22"/>
          <p:cNvSpPr/>
          <p:nvPr/>
        </p:nvSpPr>
        <p:spPr>
          <a:xfrm flipH="1" flipV="1">
            <a:off x="5181600" y="3048000"/>
            <a:ext cx="1828800" cy="18288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
        <p:nvSpPr>
          <p:cNvPr id="18" name="Oval 17"/>
          <p:cNvSpPr/>
          <p:nvPr/>
        </p:nvSpPr>
        <p:spPr>
          <a:xfrm>
            <a:off x="3886200" y="1752600"/>
            <a:ext cx="4419600" cy="44196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cxnSp>
        <p:nvCxnSpPr>
          <p:cNvPr id="19" name="Straight Arrow Connector 18"/>
          <p:cNvCxnSpPr/>
          <p:nvPr/>
        </p:nvCxnSpPr>
        <p:spPr>
          <a:xfrm>
            <a:off x="1600200" y="3124200"/>
            <a:ext cx="2438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143000" y="2743200"/>
            <a:ext cx="2036397" cy="369332"/>
          </a:xfrm>
          <a:prstGeom prst="rect">
            <a:avLst/>
          </a:prstGeom>
        </p:spPr>
        <p:txBody>
          <a:bodyPr wrap="none">
            <a:spAutoFit/>
          </a:bodyPr>
          <a:lstStyle/>
          <a:p>
            <a:r>
              <a:rPr lang="en-US" dirty="0" smtClean="0">
                <a:solidFill>
                  <a:srgbClr val="FFFFFF"/>
                </a:solidFill>
              </a:rPr>
              <a:t>Religion in America</a:t>
            </a:r>
            <a:endParaRPr lang="en-US" dirty="0">
              <a:solidFill>
                <a:srgbClr val="FFFFFF"/>
              </a:solidFill>
            </a:endParaRPr>
          </a:p>
        </p:txBody>
      </p:sp>
    </p:spTree>
    <p:extLst>
      <p:ext uri="{BB962C8B-B14F-4D97-AF65-F5344CB8AC3E}">
        <p14:creationId xmlns:p14="http://schemas.microsoft.com/office/powerpoint/2010/main" val="3915042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198" cy="914400"/>
          </a:xfrm>
        </p:spPr>
        <p:txBody>
          <a:bodyPr>
            <a:noAutofit/>
          </a:bodyPr>
          <a:lstStyle/>
          <a:p>
            <a:r>
              <a:rPr lang="en-US" sz="3200" dirty="0" smtClean="0">
                <a:solidFill>
                  <a:srgbClr val="33CCFF"/>
                </a:solidFill>
              </a:rPr>
              <a:t>Multiracial Church Pastor (MCP) </a:t>
            </a:r>
            <a:br>
              <a:rPr lang="en-US" sz="3200" dirty="0" smtClean="0">
                <a:solidFill>
                  <a:srgbClr val="33CCFF"/>
                </a:solidFill>
              </a:rPr>
            </a:br>
            <a:r>
              <a:rPr lang="en-US" sz="3200" dirty="0" smtClean="0">
                <a:solidFill>
                  <a:srgbClr val="33CCFF"/>
                </a:solidFill>
              </a:rPr>
              <a:t>Role in Context</a:t>
            </a:r>
            <a:endParaRPr lang="en-US" sz="3200" dirty="0">
              <a:solidFill>
                <a:srgbClr val="33CCFF"/>
              </a:solidFill>
            </a:endParaRPr>
          </a:p>
        </p:txBody>
      </p:sp>
      <p:sp>
        <p:nvSpPr>
          <p:cNvPr id="6" name="Oval 5"/>
          <p:cNvSpPr/>
          <p:nvPr/>
        </p:nvSpPr>
        <p:spPr>
          <a:xfrm>
            <a:off x="3581400" y="1447800"/>
            <a:ext cx="5029200" cy="50292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solidFill>
                <a:srgbClr val="33CCFF"/>
              </a:solidFill>
            </a:endParaRPr>
          </a:p>
        </p:txBody>
      </p:sp>
      <p:sp>
        <p:nvSpPr>
          <p:cNvPr id="9" name="Oval 8"/>
          <p:cNvSpPr/>
          <p:nvPr/>
        </p:nvSpPr>
        <p:spPr>
          <a:xfrm>
            <a:off x="4267200" y="2133600"/>
            <a:ext cx="3657600" cy="36576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
        <p:nvSpPr>
          <p:cNvPr id="10" name="Oval 9"/>
          <p:cNvSpPr/>
          <p:nvPr/>
        </p:nvSpPr>
        <p:spPr>
          <a:xfrm flipH="1" flipV="1">
            <a:off x="4800600" y="2667000"/>
            <a:ext cx="2590800" cy="25908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
        <p:nvSpPr>
          <p:cNvPr id="11" name="Oval 10"/>
          <p:cNvSpPr/>
          <p:nvPr/>
        </p:nvSpPr>
        <p:spPr>
          <a:xfrm>
            <a:off x="5638800" y="3505200"/>
            <a:ext cx="914400" cy="914400"/>
          </a:xfrm>
          <a:prstGeom prst="ellipse">
            <a:avLst/>
          </a:prstGeom>
          <a:solidFill>
            <a:srgbClr val="33CCFF"/>
          </a:solid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solidFill>
                <a:srgbClr val="FFFF00"/>
              </a:solidFill>
            </a:endParaRPr>
          </a:p>
        </p:txBody>
      </p:sp>
      <p:cxnSp>
        <p:nvCxnSpPr>
          <p:cNvPr id="13" name="Elbow Connector 12"/>
          <p:cNvCxnSpPr/>
          <p:nvPr/>
        </p:nvCxnSpPr>
        <p:spPr>
          <a:xfrm flipV="1">
            <a:off x="2057400" y="4572000"/>
            <a:ext cx="3352800" cy="18288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638800" y="3581402"/>
            <a:ext cx="914400" cy="707854"/>
          </a:xfrm>
          <a:prstGeom prst="rect">
            <a:avLst/>
          </a:prstGeom>
          <a:noFill/>
        </p:spPr>
        <p:txBody>
          <a:bodyPr wrap="square" lIns="91408" tIns="45704" rIns="91408" bIns="45704" rtlCol="0">
            <a:spAutoFit/>
          </a:bodyPr>
          <a:lstStyle/>
          <a:p>
            <a:pPr algn="ctr"/>
            <a:r>
              <a:rPr lang="en-US" sz="2000" b="1" dirty="0" smtClean="0"/>
              <a:t>MCP</a:t>
            </a:r>
            <a:endParaRPr lang="en-US" sz="2000" b="1" dirty="0"/>
          </a:p>
          <a:p>
            <a:pPr algn="ctr"/>
            <a:r>
              <a:rPr lang="en-US" sz="2000" b="1" dirty="0"/>
              <a:t>Role</a:t>
            </a:r>
          </a:p>
        </p:txBody>
      </p:sp>
      <p:cxnSp>
        <p:nvCxnSpPr>
          <p:cNvPr id="17" name="Elbow Connector 16"/>
          <p:cNvCxnSpPr/>
          <p:nvPr/>
        </p:nvCxnSpPr>
        <p:spPr>
          <a:xfrm flipV="1">
            <a:off x="1828800" y="4191000"/>
            <a:ext cx="2990730" cy="9906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143000" y="4800600"/>
            <a:ext cx="1468945" cy="369300"/>
          </a:xfrm>
          <a:prstGeom prst="rect">
            <a:avLst/>
          </a:prstGeom>
          <a:noFill/>
        </p:spPr>
        <p:txBody>
          <a:bodyPr wrap="none" lIns="91408" tIns="45704" rIns="91408" bIns="45704" rtlCol="0">
            <a:spAutoFit/>
          </a:bodyPr>
          <a:lstStyle/>
          <a:p>
            <a:r>
              <a:rPr lang="en-US" dirty="0" smtClean="0">
                <a:solidFill>
                  <a:srgbClr val="FFFFFF"/>
                </a:solidFill>
              </a:rPr>
              <a:t>Congregation</a:t>
            </a:r>
            <a:endParaRPr lang="en-US" dirty="0">
              <a:solidFill>
                <a:srgbClr val="FFFFFF"/>
              </a:solidFill>
            </a:endParaRPr>
          </a:p>
        </p:txBody>
      </p:sp>
      <p:cxnSp>
        <p:nvCxnSpPr>
          <p:cNvPr id="26" name="Straight Arrow Connector 25"/>
          <p:cNvCxnSpPr/>
          <p:nvPr/>
        </p:nvCxnSpPr>
        <p:spPr>
          <a:xfrm>
            <a:off x="1752600" y="3962400"/>
            <a:ext cx="25146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1676400" y="2362200"/>
            <a:ext cx="2438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1143000" y="1981200"/>
            <a:ext cx="762000" cy="369300"/>
          </a:xfrm>
          <a:prstGeom prst="rect">
            <a:avLst/>
          </a:prstGeom>
          <a:noFill/>
        </p:spPr>
        <p:txBody>
          <a:bodyPr wrap="square" lIns="91408" tIns="45704" rIns="91408" bIns="45704" rtlCol="0">
            <a:spAutoFit/>
          </a:bodyPr>
          <a:lstStyle/>
          <a:p>
            <a:r>
              <a:rPr lang="en-US" dirty="0" smtClean="0"/>
              <a:t>Race</a:t>
            </a:r>
            <a:endParaRPr lang="en-US" dirty="0"/>
          </a:p>
        </p:txBody>
      </p:sp>
      <p:sp>
        <p:nvSpPr>
          <p:cNvPr id="40" name="TextBox 39"/>
          <p:cNvSpPr txBox="1"/>
          <p:nvPr/>
        </p:nvSpPr>
        <p:spPr>
          <a:xfrm>
            <a:off x="1143000" y="3352800"/>
            <a:ext cx="2057400" cy="646298"/>
          </a:xfrm>
          <a:prstGeom prst="rect">
            <a:avLst/>
          </a:prstGeom>
          <a:noFill/>
        </p:spPr>
        <p:txBody>
          <a:bodyPr wrap="square" lIns="91408" tIns="45704" rIns="91408" bIns="45704" rtlCol="0">
            <a:spAutoFit/>
          </a:bodyPr>
          <a:lstStyle/>
          <a:p>
            <a:r>
              <a:rPr lang="en-US" dirty="0" smtClean="0">
                <a:solidFill>
                  <a:srgbClr val="FFFFFF"/>
                </a:solidFill>
              </a:rPr>
              <a:t>Religious Community</a:t>
            </a:r>
            <a:endParaRPr lang="en-US" dirty="0">
              <a:solidFill>
                <a:srgbClr val="FFFFFF"/>
              </a:solidFill>
            </a:endParaRPr>
          </a:p>
        </p:txBody>
      </p:sp>
      <p:sp>
        <p:nvSpPr>
          <p:cNvPr id="12" name="TextBox 11"/>
          <p:cNvSpPr txBox="1"/>
          <p:nvPr/>
        </p:nvSpPr>
        <p:spPr>
          <a:xfrm>
            <a:off x="1066800" y="6019800"/>
            <a:ext cx="1709236" cy="369300"/>
          </a:xfrm>
          <a:prstGeom prst="rect">
            <a:avLst/>
          </a:prstGeom>
          <a:noFill/>
        </p:spPr>
        <p:txBody>
          <a:bodyPr wrap="square" lIns="91408" tIns="45704" rIns="91408" bIns="45704" rtlCol="0">
            <a:spAutoFit/>
          </a:bodyPr>
          <a:lstStyle/>
          <a:p>
            <a:pPr marL="137112"/>
            <a:r>
              <a:rPr lang="en-US" dirty="0" smtClean="0">
                <a:solidFill>
                  <a:srgbClr val="FFFFFF"/>
                </a:solidFill>
              </a:rPr>
              <a:t>Head Clergy</a:t>
            </a:r>
            <a:endParaRPr lang="en-US" dirty="0">
              <a:solidFill>
                <a:srgbClr val="FFFFFF"/>
              </a:solidFill>
            </a:endParaRPr>
          </a:p>
        </p:txBody>
      </p:sp>
      <p:sp>
        <p:nvSpPr>
          <p:cNvPr id="23" name="Oval 22"/>
          <p:cNvSpPr/>
          <p:nvPr/>
        </p:nvSpPr>
        <p:spPr>
          <a:xfrm flipH="1" flipV="1">
            <a:off x="5181600" y="3048000"/>
            <a:ext cx="1828800" cy="18288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
        <p:nvSpPr>
          <p:cNvPr id="18" name="Oval 17"/>
          <p:cNvSpPr/>
          <p:nvPr/>
        </p:nvSpPr>
        <p:spPr>
          <a:xfrm>
            <a:off x="3886200" y="1752600"/>
            <a:ext cx="4419600" cy="44196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cxnSp>
        <p:nvCxnSpPr>
          <p:cNvPr id="19" name="Straight Arrow Connector 18"/>
          <p:cNvCxnSpPr/>
          <p:nvPr/>
        </p:nvCxnSpPr>
        <p:spPr>
          <a:xfrm>
            <a:off x="1600200" y="3124200"/>
            <a:ext cx="2438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143000" y="2743200"/>
            <a:ext cx="2036397" cy="369332"/>
          </a:xfrm>
          <a:prstGeom prst="rect">
            <a:avLst/>
          </a:prstGeom>
        </p:spPr>
        <p:txBody>
          <a:bodyPr wrap="none">
            <a:spAutoFit/>
          </a:bodyPr>
          <a:lstStyle/>
          <a:p>
            <a:r>
              <a:rPr lang="en-US" dirty="0" smtClean="0">
                <a:solidFill>
                  <a:srgbClr val="FFFFFF"/>
                </a:solidFill>
              </a:rPr>
              <a:t>Religion in America</a:t>
            </a:r>
            <a:endParaRPr lang="en-US" dirty="0">
              <a:solidFill>
                <a:srgbClr val="FFFFFF"/>
              </a:solidFill>
            </a:endParaRPr>
          </a:p>
        </p:txBody>
      </p:sp>
    </p:spTree>
    <p:extLst>
      <p:ext uri="{BB962C8B-B14F-4D97-AF65-F5344CB8AC3E}">
        <p14:creationId xmlns:p14="http://schemas.microsoft.com/office/powerpoint/2010/main" val="2697159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57200"/>
            <a:ext cx="8839198" cy="914400"/>
          </a:xfrm>
        </p:spPr>
        <p:txBody>
          <a:bodyPr>
            <a:noAutofit/>
          </a:bodyPr>
          <a:lstStyle/>
          <a:p>
            <a:r>
              <a:rPr lang="en-US" sz="3200" dirty="0" smtClean="0">
                <a:solidFill>
                  <a:srgbClr val="33CCFF"/>
                </a:solidFill>
              </a:rPr>
              <a:t>Multiracial Church Pastor (MCP) </a:t>
            </a:r>
            <a:br>
              <a:rPr lang="en-US" sz="3200" dirty="0" smtClean="0">
                <a:solidFill>
                  <a:srgbClr val="33CCFF"/>
                </a:solidFill>
              </a:rPr>
            </a:br>
            <a:r>
              <a:rPr lang="en-US" sz="3200" dirty="0">
                <a:solidFill>
                  <a:srgbClr val="33CCFF"/>
                </a:solidFill>
              </a:rPr>
              <a:t>Role in </a:t>
            </a:r>
            <a:r>
              <a:rPr lang="en-US" sz="3200" dirty="0" smtClean="0">
                <a:solidFill>
                  <a:srgbClr val="33CCFF"/>
                </a:solidFill>
              </a:rPr>
              <a:t>Context</a:t>
            </a:r>
            <a:br>
              <a:rPr lang="en-US" sz="3200" dirty="0" smtClean="0">
                <a:solidFill>
                  <a:srgbClr val="33CCFF"/>
                </a:solidFill>
              </a:rPr>
            </a:br>
            <a:endParaRPr lang="en-US" sz="3200" dirty="0">
              <a:solidFill>
                <a:srgbClr val="33CCFF"/>
              </a:solidFill>
            </a:endParaRPr>
          </a:p>
        </p:txBody>
      </p:sp>
      <p:sp>
        <p:nvSpPr>
          <p:cNvPr id="6" name="Oval 5"/>
          <p:cNvSpPr/>
          <p:nvPr/>
        </p:nvSpPr>
        <p:spPr>
          <a:xfrm>
            <a:off x="3581400" y="1447800"/>
            <a:ext cx="5029200" cy="50292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solidFill>
                <a:srgbClr val="33CCFF"/>
              </a:solidFill>
            </a:endParaRPr>
          </a:p>
        </p:txBody>
      </p:sp>
      <p:sp>
        <p:nvSpPr>
          <p:cNvPr id="11" name="Oval 10"/>
          <p:cNvSpPr/>
          <p:nvPr/>
        </p:nvSpPr>
        <p:spPr>
          <a:xfrm>
            <a:off x="5638800" y="3505200"/>
            <a:ext cx="914400" cy="914400"/>
          </a:xfrm>
          <a:prstGeom prst="ellipse">
            <a:avLst/>
          </a:prstGeom>
          <a:solidFill>
            <a:srgbClr val="33CCFF"/>
          </a:solid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solidFill>
                <a:srgbClr val="FFFF00"/>
              </a:solidFill>
            </a:endParaRPr>
          </a:p>
        </p:txBody>
      </p:sp>
      <p:sp>
        <p:nvSpPr>
          <p:cNvPr id="15" name="TextBox 14"/>
          <p:cNvSpPr txBox="1"/>
          <p:nvPr/>
        </p:nvSpPr>
        <p:spPr>
          <a:xfrm>
            <a:off x="5638800" y="3581402"/>
            <a:ext cx="914400" cy="707854"/>
          </a:xfrm>
          <a:prstGeom prst="rect">
            <a:avLst/>
          </a:prstGeom>
          <a:noFill/>
        </p:spPr>
        <p:txBody>
          <a:bodyPr wrap="square" lIns="91408" tIns="45704" rIns="91408" bIns="45704" rtlCol="0">
            <a:spAutoFit/>
          </a:bodyPr>
          <a:lstStyle/>
          <a:p>
            <a:pPr algn="ctr"/>
            <a:r>
              <a:rPr lang="en-US" sz="2000" b="1" dirty="0" smtClean="0"/>
              <a:t>MCP</a:t>
            </a:r>
            <a:endParaRPr lang="en-US" sz="2000" b="1" dirty="0"/>
          </a:p>
          <a:p>
            <a:pPr algn="ctr"/>
            <a:r>
              <a:rPr lang="en-US" sz="2000" b="1" dirty="0"/>
              <a:t>Role</a:t>
            </a:r>
          </a:p>
        </p:txBody>
      </p:sp>
      <p:sp>
        <p:nvSpPr>
          <p:cNvPr id="20" name="TextBox 19"/>
          <p:cNvSpPr txBox="1"/>
          <p:nvPr/>
        </p:nvSpPr>
        <p:spPr>
          <a:xfrm>
            <a:off x="1143000" y="4800600"/>
            <a:ext cx="1468945" cy="369300"/>
          </a:xfrm>
          <a:prstGeom prst="rect">
            <a:avLst/>
          </a:prstGeom>
          <a:noFill/>
        </p:spPr>
        <p:txBody>
          <a:bodyPr wrap="none" lIns="91408" tIns="45704" rIns="91408" bIns="45704" rtlCol="0">
            <a:spAutoFit/>
          </a:bodyPr>
          <a:lstStyle/>
          <a:p>
            <a:r>
              <a:rPr lang="en-US" dirty="0" smtClean="0">
                <a:solidFill>
                  <a:srgbClr val="0D0D0D"/>
                </a:solidFill>
              </a:rPr>
              <a:t>Congregation</a:t>
            </a:r>
            <a:endParaRPr lang="en-US" dirty="0">
              <a:solidFill>
                <a:srgbClr val="0D0D0D"/>
              </a:solidFill>
            </a:endParaRPr>
          </a:p>
        </p:txBody>
      </p:sp>
      <p:cxnSp>
        <p:nvCxnSpPr>
          <p:cNvPr id="28" name="Straight Arrow Connector 27"/>
          <p:cNvCxnSpPr/>
          <p:nvPr/>
        </p:nvCxnSpPr>
        <p:spPr>
          <a:xfrm>
            <a:off x="1676400" y="2362200"/>
            <a:ext cx="2438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1143000" y="1981200"/>
            <a:ext cx="762000" cy="369300"/>
          </a:xfrm>
          <a:prstGeom prst="rect">
            <a:avLst/>
          </a:prstGeom>
          <a:noFill/>
        </p:spPr>
        <p:txBody>
          <a:bodyPr wrap="square" lIns="91408" tIns="45704" rIns="91408" bIns="45704" rtlCol="0">
            <a:spAutoFit/>
          </a:bodyPr>
          <a:lstStyle/>
          <a:p>
            <a:r>
              <a:rPr lang="en-US" dirty="0" smtClean="0"/>
              <a:t>Race</a:t>
            </a:r>
            <a:endParaRPr lang="en-US" dirty="0"/>
          </a:p>
        </p:txBody>
      </p:sp>
      <p:sp>
        <p:nvSpPr>
          <p:cNvPr id="40" name="TextBox 39"/>
          <p:cNvSpPr txBox="1"/>
          <p:nvPr/>
        </p:nvSpPr>
        <p:spPr>
          <a:xfrm>
            <a:off x="1143000" y="3352800"/>
            <a:ext cx="2057400" cy="646298"/>
          </a:xfrm>
          <a:prstGeom prst="rect">
            <a:avLst/>
          </a:prstGeom>
          <a:noFill/>
        </p:spPr>
        <p:txBody>
          <a:bodyPr wrap="square" lIns="91408" tIns="45704" rIns="91408" bIns="45704" rtlCol="0">
            <a:spAutoFit/>
          </a:bodyPr>
          <a:lstStyle/>
          <a:p>
            <a:r>
              <a:rPr lang="en-US" dirty="0" smtClean="0">
                <a:solidFill>
                  <a:schemeClr val="bg1">
                    <a:lumMod val="95000"/>
                    <a:lumOff val="5000"/>
                  </a:schemeClr>
                </a:solidFill>
              </a:rPr>
              <a:t>Religious </a:t>
            </a:r>
            <a:r>
              <a:rPr lang="en-US" dirty="0">
                <a:solidFill>
                  <a:schemeClr val="bg1">
                    <a:lumMod val="95000"/>
                    <a:lumOff val="5000"/>
                  </a:schemeClr>
                </a:solidFill>
              </a:rPr>
              <a:t>l</a:t>
            </a:r>
            <a:r>
              <a:rPr lang="en-US" dirty="0" smtClean="0">
                <a:solidFill>
                  <a:schemeClr val="bg1">
                    <a:lumMod val="95000"/>
                    <a:lumOff val="5000"/>
                  </a:schemeClr>
                </a:solidFill>
              </a:rPr>
              <a:t>eader network</a:t>
            </a:r>
            <a:endParaRPr lang="en-US" dirty="0">
              <a:solidFill>
                <a:schemeClr val="bg1">
                  <a:lumMod val="95000"/>
                  <a:lumOff val="5000"/>
                </a:schemeClr>
              </a:solidFill>
            </a:endParaRPr>
          </a:p>
        </p:txBody>
      </p:sp>
      <p:sp>
        <p:nvSpPr>
          <p:cNvPr id="12" name="TextBox 11"/>
          <p:cNvSpPr txBox="1"/>
          <p:nvPr/>
        </p:nvSpPr>
        <p:spPr>
          <a:xfrm>
            <a:off x="1066800" y="6019800"/>
            <a:ext cx="1709236" cy="369300"/>
          </a:xfrm>
          <a:prstGeom prst="rect">
            <a:avLst/>
          </a:prstGeom>
          <a:noFill/>
        </p:spPr>
        <p:txBody>
          <a:bodyPr wrap="square" lIns="91408" tIns="45704" rIns="91408" bIns="45704" rtlCol="0">
            <a:spAutoFit/>
          </a:bodyPr>
          <a:lstStyle/>
          <a:p>
            <a:pPr marL="137112"/>
            <a:r>
              <a:rPr lang="en-US" dirty="0" smtClean="0">
                <a:solidFill>
                  <a:srgbClr val="0D0D0D"/>
                </a:solidFill>
              </a:rPr>
              <a:t>Head Clergy</a:t>
            </a:r>
            <a:endParaRPr lang="en-US" dirty="0">
              <a:solidFill>
                <a:srgbClr val="0D0D0D"/>
              </a:solidFill>
            </a:endParaRPr>
          </a:p>
        </p:txBody>
      </p:sp>
      <p:sp>
        <p:nvSpPr>
          <p:cNvPr id="18" name="Oval 17"/>
          <p:cNvSpPr/>
          <p:nvPr/>
        </p:nvSpPr>
        <p:spPr>
          <a:xfrm>
            <a:off x="3886200" y="1752600"/>
            <a:ext cx="4419600" cy="44196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cxnSp>
        <p:nvCxnSpPr>
          <p:cNvPr id="19" name="Straight Arrow Connector 18"/>
          <p:cNvCxnSpPr/>
          <p:nvPr/>
        </p:nvCxnSpPr>
        <p:spPr>
          <a:xfrm>
            <a:off x="1600200" y="3124200"/>
            <a:ext cx="2438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Rectangle 2"/>
          <p:cNvSpPr/>
          <p:nvPr/>
        </p:nvSpPr>
        <p:spPr>
          <a:xfrm>
            <a:off x="1143000" y="2743200"/>
            <a:ext cx="2036397" cy="369332"/>
          </a:xfrm>
          <a:prstGeom prst="rect">
            <a:avLst/>
          </a:prstGeom>
        </p:spPr>
        <p:txBody>
          <a:bodyPr wrap="none">
            <a:spAutoFit/>
          </a:bodyPr>
          <a:lstStyle/>
          <a:p>
            <a:r>
              <a:rPr lang="en-US" dirty="0" smtClean="0">
                <a:solidFill>
                  <a:srgbClr val="FFFFFF"/>
                </a:solidFill>
              </a:rPr>
              <a:t>Religion in America</a:t>
            </a:r>
            <a:endParaRPr lang="en-US" dirty="0">
              <a:solidFill>
                <a:srgbClr val="FFFFFF"/>
              </a:solidFill>
            </a:endParaRPr>
          </a:p>
        </p:txBody>
      </p:sp>
    </p:spTree>
    <p:extLst>
      <p:ext uri="{BB962C8B-B14F-4D97-AF65-F5344CB8AC3E}">
        <p14:creationId xmlns:p14="http://schemas.microsoft.com/office/powerpoint/2010/main" val="4186313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609600"/>
            <a:ext cx="8229600" cy="4525963"/>
          </a:xfrm>
        </p:spPr>
        <p:txBody>
          <a:bodyPr>
            <a:normAutofit/>
          </a:bodyPr>
          <a:lstStyle/>
          <a:p>
            <a:pPr marL="0" indent="0">
              <a:buNone/>
            </a:pPr>
            <a:r>
              <a:rPr lang="en-US" sz="4000" dirty="0" smtClean="0">
                <a:solidFill>
                  <a:srgbClr val="33CCFF"/>
                </a:solidFill>
              </a:rPr>
              <a:t>Race</a:t>
            </a:r>
            <a:endParaRPr lang="en-US" sz="4000" dirty="0">
              <a:solidFill>
                <a:srgbClr val="33CCFF"/>
              </a:solidFill>
            </a:endParaRPr>
          </a:p>
          <a:p>
            <a:pPr marL="0" indent="0" algn="ctr">
              <a:buNone/>
            </a:pPr>
            <a:endParaRPr lang="en-US" sz="4000" dirty="0" smtClean="0"/>
          </a:p>
          <a:p>
            <a:pPr marL="0" indent="0" algn="ctr">
              <a:buNone/>
            </a:pPr>
            <a:r>
              <a:rPr lang="en-US" dirty="0" smtClean="0"/>
              <a:t>Race                   Ethnicity</a:t>
            </a:r>
            <a:endParaRPr lang="en-US" dirty="0"/>
          </a:p>
        </p:txBody>
      </p:sp>
      <p:sp>
        <p:nvSpPr>
          <p:cNvPr id="7" name="Not Equal 6"/>
          <p:cNvSpPr/>
          <p:nvPr/>
        </p:nvSpPr>
        <p:spPr>
          <a:xfrm>
            <a:off x="4038600" y="2209800"/>
            <a:ext cx="457200" cy="406400"/>
          </a:xfrm>
          <a:prstGeom prst="mathNotEqual">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11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
        <p:nvSpPr>
          <p:cNvPr id="13" name="Oval 12"/>
          <p:cNvSpPr/>
          <p:nvPr/>
        </p:nvSpPr>
        <p:spPr>
          <a:xfrm>
            <a:off x="3733800" y="3429000"/>
            <a:ext cx="4038600" cy="2362200"/>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Ethnicity</a:t>
            </a:r>
            <a:endParaRPr lang="en-US" dirty="0"/>
          </a:p>
        </p:txBody>
      </p:sp>
      <p:sp>
        <p:nvSpPr>
          <p:cNvPr id="9" name="Oval 8"/>
          <p:cNvSpPr/>
          <p:nvPr/>
        </p:nvSpPr>
        <p:spPr>
          <a:xfrm>
            <a:off x="1219200" y="3276600"/>
            <a:ext cx="3867150" cy="25146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Race</a:t>
            </a:r>
            <a:endParaRPr lang="en-US" dirty="0"/>
          </a:p>
        </p:txBody>
      </p:sp>
    </p:spTree>
    <p:extLst>
      <p:ext uri="{BB962C8B-B14F-4D97-AF65-F5344CB8AC3E}">
        <p14:creationId xmlns:p14="http://schemas.microsoft.com/office/powerpoint/2010/main" val="2432655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33CCFF"/>
                </a:solidFill>
              </a:rPr>
              <a:t>Race</a:t>
            </a:r>
            <a:endParaRPr lang="en-US" dirty="0">
              <a:solidFill>
                <a:srgbClr val="33CCFF"/>
              </a:solidFill>
            </a:endParaRPr>
          </a:p>
        </p:txBody>
      </p:sp>
      <p:sp>
        <p:nvSpPr>
          <p:cNvPr id="3" name="Content Placeholder 2"/>
          <p:cNvSpPr>
            <a:spLocks noGrp="1"/>
          </p:cNvSpPr>
          <p:nvPr>
            <p:ph idx="1"/>
          </p:nvPr>
        </p:nvSpPr>
        <p:spPr/>
        <p:txBody>
          <a:bodyPr/>
          <a:lstStyle/>
          <a:p>
            <a:r>
              <a:rPr lang="en-US" dirty="0" smtClean="0"/>
              <a:t>Meaning given to what people look like</a:t>
            </a:r>
          </a:p>
          <a:p>
            <a:r>
              <a:rPr lang="en-US" dirty="0"/>
              <a:t>Asian, Black, Latino, White, Native </a:t>
            </a:r>
            <a:r>
              <a:rPr lang="en-US" dirty="0" smtClean="0"/>
              <a:t>American</a:t>
            </a:r>
            <a:endParaRPr lang="en-US" dirty="0"/>
          </a:p>
          <a:p>
            <a:r>
              <a:rPr lang="en-US" dirty="0" smtClean="0"/>
              <a:t>Race</a:t>
            </a:r>
            <a:r>
              <a:rPr lang="en-US" dirty="0"/>
              <a:t>: assigning worthiness based upon physical characteristics</a:t>
            </a:r>
            <a:r>
              <a:rPr lang="en-US" dirty="0" smtClean="0"/>
              <a:t>.</a:t>
            </a:r>
            <a:endParaRPr lang="en-US" dirty="0"/>
          </a:p>
          <a:p>
            <a:pPr marL="457200" indent="-457200">
              <a:buFont typeface="Arial"/>
              <a:buChar char="•"/>
            </a:pPr>
            <a:r>
              <a:rPr lang="en-US" dirty="0" smtClean="0"/>
              <a:t>America </a:t>
            </a:r>
            <a:r>
              <a:rPr lang="en-US" dirty="0"/>
              <a:t>is a </a:t>
            </a:r>
            <a:r>
              <a:rPr lang="en-US" i="1" dirty="0" err="1"/>
              <a:t>racialized</a:t>
            </a:r>
            <a:r>
              <a:rPr lang="en-US" dirty="0"/>
              <a:t> society.</a:t>
            </a:r>
          </a:p>
          <a:p>
            <a:pPr marL="457200" indent="-457200">
              <a:buFont typeface="Arial"/>
              <a:buChar char="•"/>
            </a:pPr>
            <a:endParaRPr lang="en-US" dirty="0"/>
          </a:p>
          <a:p>
            <a:endParaRPr lang="en-US" dirty="0" smtClean="0"/>
          </a:p>
          <a:p>
            <a:endParaRPr lang="en-US" dirty="0" smtClean="0"/>
          </a:p>
        </p:txBody>
      </p:sp>
    </p:spTree>
    <p:extLst>
      <p:ext uri="{BB962C8B-B14F-4D97-AF65-F5344CB8AC3E}">
        <p14:creationId xmlns:p14="http://schemas.microsoft.com/office/powerpoint/2010/main" val="1792269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92100" y="528638"/>
            <a:ext cx="8394700" cy="1143000"/>
          </a:xfrm>
        </p:spPr>
        <p:txBody>
          <a:bodyPr>
            <a:noAutofit/>
          </a:bodyPr>
          <a:lstStyle/>
          <a:p>
            <a:r>
              <a:rPr lang="en-US" sz="4000" dirty="0">
                <a:ln w="10160">
                  <a:solidFill>
                    <a:schemeClr val="accent1"/>
                  </a:solidFill>
                  <a:prstDash val="solid"/>
                </a:ln>
                <a:solidFill>
                  <a:srgbClr val="33CCFF"/>
                </a:solidFill>
                <a:effectLst>
                  <a:outerShdw blurRad="38100" dist="32000" dir="5400000" algn="tl">
                    <a:srgbClr val="000000">
                      <a:alpha val="30000"/>
                    </a:srgbClr>
                  </a:outerShdw>
                </a:effectLst>
                <a:latin typeface="+mn-lt"/>
              </a:rPr>
              <a:t>What </a:t>
            </a:r>
            <a:r>
              <a:rPr lang="en-US" sz="4000" u="sng" dirty="0">
                <a:ln w="10160">
                  <a:solidFill>
                    <a:schemeClr val="accent1"/>
                  </a:solidFill>
                  <a:prstDash val="solid"/>
                </a:ln>
                <a:solidFill>
                  <a:srgbClr val="33CCFF"/>
                </a:solidFill>
                <a:effectLst>
                  <a:outerShdw blurRad="38100" dist="32000" dir="5400000" algn="tl">
                    <a:srgbClr val="000000">
                      <a:alpha val="30000"/>
                    </a:srgbClr>
                  </a:outerShdw>
                </a:effectLst>
                <a:latin typeface="+mn-lt"/>
              </a:rPr>
              <a:t>distinguishes</a:t>
            </a:r>
            <a:r>
              <a:rPr lang="en-US" sz="4000" dirty="0">
                <a:ln w="10160">
                  <a:solidFill>
                    <a:schemeClr val="accent1"/>
                  </a:solidFill>
                  <a:prstDash val="solid"/>
                </a:ln>
                <a:solidFill>
                  <a:srgbClr val="33CCFF"/>
                </a:solidFill>
                <a:effectLst>
                  <a:outerShdw blurRad="38100" dist="32000" dir="5400000" algn="tl">
                    <a:srgbClr val="000000">
                      <a:alpha val="30000"/>
                    </a:srgbClr>
                  </a:outerShdw>
                </a:effectLst>
                <a:latin typeface="+mn-lt"/>
              </a:rPr>
              <a:t> race from ethnicity?</a:t>
            </a:r>
            <a:br>
              <a:rPr lang="en-US" sz="4000" dirty="0">
                <a:ln w="10160">
                  <a:solidFill>
                    <a:schemeClr val="accent1"/>
                  </a:solidFill>
                  <a:prstDash val="solid"/>
                </a:ln>
                <a:solidFill>
                  <a:srgbClr val="33CCFF"/>
                </a:solidFill>
                <a:effectLst>
                  <a:outerShdw blurRad="38100" dist="32000" dir="5400000" algn="tl">
                    <a:srgbClr val="000000">
                      <a:alpha val="30000"/>
                    </a:srgbClr>
                  </a:outerShdw>
                </a:effectLst>
                <a:latin typeface="+mn-lt"/>
              </a:rPr>
            </a:br>
            <a:endParaRPr lang="en-US" sz="4000" dirty="0">
              <a:ln w="10160">
                <a:solidFill>
                  <a:schemeClr val="accent1"/>
                </a:solidFill>
                <a:prstDash val="solid"/>
              </a:ln>
              <a:solidFill>
                <a:srgbClr val="33CCFF"/>
              </a:solidFill>
              <a:effectLst>
                <a:outerShdw blurRad="38100" dist="32000" dir="5400000" algn="tl">
                  <a:srgbClr val="000000">
                    <a:alpha val="30000"/>
                  </a:srgbClr>
                </a:outerShdw>
              </a:effectLst>
              <a:latin typeface="+mn-lt"/>
            </a:endParaRPr>
          </a:p>
        </p:txBody>
      </p:sp>
      <p:sp>
        <p:nvSpPr>
          <p:cNvPr id="15363" name="Rectangle 3"/>
          <p:cNvSpPr>
            <a:spLocks noGrp="1" noChangeArrowheads="1"/>
          </p:cNvSpPr>
          <p:nvPr>
            <p:ph type="body" sz="half" idx="1"/>
          </p:nvPr>
        </p:nvSpPr>
        <p:spPr>
          <a:xfrm>
            <a:off x="4608513" y="1984376"/>
            <a:ext cx="4327525" cy="4525962"/>
          </a:xfrm>
        </p:spPr>
        <p:txBody>
          <a:bodyPr/>
          <a:lstStyle/>
          <a:p>
            <a:pPr algn="ctr" eaLnBrk="1" hangingPunct="1">
              <a:buFontTx/>
              <a:buNone/>
            </a:pPr>
            <a:r>
              <a:rPr lang="en-US" sz="3600" u="sng" dirty="0" smtClean="0"/>
              <a:t>Race</a:t>
            </a:r>
            <a:r>
              <a:rPr lang="en-US" sz="3600" dirty="0" smtClean="0"/>
              <a:t> </a:t>
            </a:r>
            <a:endParaRPr lang="en-US" sz="3600" u="sng" dirty="0"/>
          </a:p>
          <a:p>
            <a:pPr eaLnBrk="1" hangingPunct="1"/>
            <a:r>
              <a:rPr lang="en-US" dirty="0" smtClean="0"/>
              <a:t>Meaning to physical characteristics</a:t>
            </a:r>
            <a:endParaRPr lang="en-US" dirty="0"/>
          </a:p>
          <a:p>
            <a:pPr eaLnBrk="1" hangingPunct="1"/>
            <a:r>
              <a:rPr lang="en-US" dirty="0" smtClean="0"/>
              <a:t>Other’s worth</a:t>
            </a:r>
          </a:p>
          <a:p>
            <a:pPr eaLnBrk="1" hangingPunct="1"/>
            <a:r>
              <a:rPr lang="en-US" dirty="0" smtClean="0"/>
              <a:t>Other’s </a:t>
            </a:r>
            <a:r>
              <a:rPr lang="en-US" dirty="0"/>
              <a:t>capabilities</a:t>
            </a:r>
          </a:p>
          <a:p>
            <a:pPr eaLnBrk="1" hangingPunct="1"/>
            <a:endParaRPr lang="en-US" dirty="0" smtClean="0"/>
          </a:p>
          <a:p>
            <a:pPr marL="0" indent="0" eaLnBrk="1" hangingPunct="1">
              <a:buNone/>
            </a:pPr>
            <a:endParaRPr lang="en-US" dirty="0" smtClean="0"/>
          </a:p>
          <a:p>
            <a:pPr eaLnBrk="1" hangingPunct="1"/>
            <a:endParaRPr lang="en-US" dirty="0" smtClean="0"/>
          </a:p>
          <a:p>
            <a:pPr eaLnBrk="1" hangingPunct="1"/>
            <a:endParaRPr lang="en-US" dirty="0" smtClean="0"/>
          </a:p>
          <a:p>
            <a:pPr eaLnBrk="1" hangingPunct="1"/>
            <a:endParaRPr lang="en-US" dirty="0"/>
          </a:p>
          <a:p>
            <a:pPr eaLnBrk="1" hangingPunct="1"/>
            <a:endParaRPr lang="en-US" dirty="0"/>
          </a:p>
        </p:txBody>
      </p:sp>
      <p:sp>
        <p:nvSpPr>
          <p:cNvPr id="15364" name="Rectangle 4"/>
          <p:cNvSpPr>
            <a:spLocks noGrp="1" noChangeArrowheads="1"/>
          </p:cNvSpPr>
          <p:nvPr>
            <p:ph type="body" sz="half" idx="2"/>
          </p:nvPr>
        </p:nvSpPr>
        <p:spPr>
          <a:xfrm>
            <a:off x="292100" y="1979614"/>
            <a:ext cx="4316413" cy="4525962"/>
          </a:xfrm>
        </p:spPr>
        <p:txBody>
          <a:bodyPr/>
          <a:lstStyle/>
          <a:p>
            <a:pPr algn="ctr" eaLnBrk="1" hangingPunct="1">
              <a:buFontTx/>
              <a:buNone/>
            </a:pPr>
            <a:r>
              <a:rPr lang="en-US" sz="3600" u="sng" dirty="0" smtClean="0"/>
              <a:t>Ethnicity</a:t>
            </a:r>
            <a:r>
              <a:rPr lang="en-US" sz="3600" dirty="0" smtClean="0"/>
              <a:t> </a:t>
            </a:r>
            <a:endParaRPr lang="en-US" sz="3600" dirty="0"/>
          </a:p>
          <a:p>
            <a:pPr eaLnBrk="1" hangingPunct="1"/>
            <a:r>
              <a:rPr lang="en-US" dirty="0" smtClean="0"/>
              <a:t>Meaning to culture </a:t>
            </a:r>
          </a:p>
          <a:p>
            <a:pPr eaLnBrk="1" hangingPunct="1"/>
            <a:r>
              <a:rPr lang="en-US" dirty="0" smtClean="0"/>
              <a:t>Group identity</a:t>
            </a:r>
          </a:p>
          <a:p>
            <a:pPr eaLnBrk="1" hangingPunct="1"/>
            <a:r>
              <a:rPr lang="en-US" dirty="0" smtClean="0"/>
              <a:t>Creating </a:t>
            </a:r>
            <a:r>
              <a:rPr lang="en-US" dirty="0"/>
              <a:t>a “we”</a:t>
            </a:r>
          </a:p>
          <a:p>
            <a:pPr marL="0" indent="0" eaLnBrk="1" hangingPunct="1">
              <a:buNone/>
            </a:pPr>
            <a:endParaRPr lang="en-US" dirty="0" smtClean="0"/>
          </a:p>
          <a:p>
            <a:pPr marL="0" indent="0" eaLnBrk="1" hangingPunct="1">
              <a:buNone/>
            </a:pPr>
            <a:endParaRPr lang="en-US" dirty="0" smtClean="0"/>
          </a:p>
          <a:p>
            <a:pPr eaLnBrk="1" hangingPunct="1">
              <a:buFontTx/>
              <a:buNone/>
            </a:pPr>
            <a:endParaRPr lang="en-US" dirty="0"/>
          </a:p>
        </p:txBody>
      </p:sp>
    </p:spTree>
    <p:extLst>
      <p:ext uri="{BB962C8B-B14F-4D97-AF65-F5344CB8AC3E}">
        <p14:creationId xmlns:p14="http://schemas.microsoft.com/office/powerpoint/2010/main" val="547864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dissolve">
                                      <p:cBhvr>
                                        <p:cTn id="7" dur="500"/>
                                        <p:tgtEl>
                                          <p:spTgt spid="1536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5364">
                                            <p:txEl>
                                              <p:pRg st="0" end="0"/>
                                            </p:txEl>
                                          </p:spTgt>
                                        </p:tgtEl>
                                        <p:attrNameLst>
                                          <p:attrName>style.visibility</p:attrName>
                                        </p:attrNameLst>
                                      </p:cBhvr>
                                      <p:to>
                                        <p:strVal val="visible"/>
                                      </p:to>
                                    </p:set>
                                    <p:animEffect transition="in" filter="dissolve">
                                      <p:cBhvr>
                                        <p:cTn id="10" dur="500"/>
                                        <p:tgtEl>
                                          <p:spTgt spid="1536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5364">
                                            <p:txEl>
                                              <p:pRg st="1" end="1"/>
                                            </p:txEl>
                                          </p:spTgt>
                                        </p:tgtEl>
                                        <p:attrNameLst>
                                          <p:attrName>style.visibility</p:attrName>
                                        </p:attrNameLst>
                                      </p:cBhvr>
                                      <p:to>
                                        <p:strVal val="visible"/>
                                      </p:to>
                                    </p:set>
                                    <p:animEffect transition="in" filter="dissolve">
                                      <p:cBhvr>
                                        <p:cTn id="15" dur="500"/>
                                        <p:tgtEl>
                                          <p:spTgt spid="1536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5363">
                                            <p:txEl>
                                              <p:pRg st="1" end="1"/>
                                            </p:txEl>
                                          </p:spTgt>
                                        </p:tgtEl>
                                        <p:attrNameLst>
                                          <p:attrName>style.visibility</p:attrName>
                                        </p:attrNameLst>
                                      </p:cBhvr>
                                      <p:to>
                                        <p:strVal val="visible"/>
                                      </p:to>
                                    </p:set>
                                    <p:animEffect transition="in" filter="dissolve">
                                      <p:cBhvr>
                                        <p:cTn id="20" dur="500"/>
                                        <p:tgtEl>
                                          <p:spTgt spid="1536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5364">
                                            <p:txEl>
                                              <p:pRg st="2" end="2"/>
                                            </p:txEl>
                                          </p:spTgt>
                                        </p:tgtEl>
                                        <p:attrNameLst>
                                          <p:attrName>style.visibility</p:attrName>
                                        </p:attrNameLst>
                                      </p:cBhvr>
                                      <p:to>
                                        <p:strVal val="visible"/>
                                      </p:to>
                                    </p:set>
                                    <p:animEffect transition="in" filter="dissolve">
                                      <p:cBhvr>
                                        <p:cTn id="25" dur="500"/>
                                        <p:tgtEl>
                                          <p:spTgt spid="15364">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15363">
                                            <p:txEl>
                                              <p:pRg st="2" end="2"/>
                                            </p:txEl>
                                          </p:spTgt>
                                        </p:tgtEl>
                                        <p:attrNameLst>
                                          <p:attrName>style.visibility</p:attrName>
                                        </p:attrNameLst>
                                      </p:cBhvr>
                                      <p:to>
                                        <p:strVal val="visible"/>
                                      </p:to>
                                    </p:set>
                                    <p:animEffect transition="in" filter="dissolve">
                                      <p:cBhvr>
                                        <p:cTn id="30" dur="500"/>
                                        <p:tgtEl>
                                          <p:spTgt spid="1536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15364">
                                            <p:txEl>
                                              <p:pRg st="3" end="3"/>
                                            </p:txEl>
                                          </p:spTgt>
                                        </p:tgtEl>
                                        <p:attrNameLst>
                                          <p:attrName>style.visibility</p:attrName>
                                        </p:attrNameLst>
                                      </p:cBhvr>
                                      <p:to>
                                        <p:strVal val="visible"/>
                                      </p:to>
                                    </p:set>
                                    <p:animEffect transition="in" filter="dissolve">
                                      <p:cBhvr>
                                        <p:cTn id="35" dur="500"/>
                                        <p:tgtEl>
                                          <p:spTgt spid="15364">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15363">
                                            <p:txEl>
                                              <p:pRg st="3" end="3"/>
                                            </p:txEl>
                                          </p:spTgt>
                                        </p:tgtEl>
                                        <p:attrNameLst>
                                          <p:attrName>style.visibility</p:attrName>
                                        </p:attrNameLst>
                                      </p:cBhvr>
                                      <p:to>
                                        <p:strVal val="visible"/>
                                      </p:to>
                                    </p:set>
                                    <p:animEffect transition="in" filter="dissolve">
                                      <p:cBhvr>
                                        <p:cTn id="40" dur="500"/>
                                        <p:tgtEl>
                                          <p:spTgt spid="15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dirty="0">
                <a:solidFill>
                  <a:srgbClr val="33CCFF"/>
                </a:solidFill>
              </a:rPr>
              <a:t>Religion in America</a:t>
            </a:r>
          </a:p>
        </p:txBody>
      </p:sp>
      <p:sp>
        <p:nvSpPr>
          <p:cNvPr id="3" name="Content Placeholder 2"/>
          <p:cNvSpPr>
            <a:spLocks noGrp="1"/>
          </p:cNvSpPr>
          <p:nvPr>
            <p:ph idx="1"/>
          </p:nvPr>
        </p:nvSpPr>
        <p:spPr/>
        <p:txBody>
          <a:bodyPr/>
          <a:lstStyle/>
          <a:p>
            <a:pPr marL="0" indent="0">
              <a:buNone/>
            </a:pPr>
            <a:r>
              <a:rPr lang="en-US" sz="2800" dirty="0" smtClean="0"/>
              <a:t>Separation of Church and State</a:t>
            </a:r>
          </a:p>
          <a:p>
            <a:pPr marL="0" indent="0">
              <a:buNone/>
            </a:pPr>
            <a:endParaRPr lang="en-US" sz="2800" dirty="0" smtClean="0"/>
          </a:p>
          <a:p>
            <a:pPr marL="0" indent="0" algn="ctr">
              <a:buNone/>
            </a:pPr>
            <a:r>
              <a:rPr lang="en-US" sz="2800" i="1" dirty="0" smtClean="0"/>
              <a:t>"</a:t>
            </a:r>
            <a:r>
              <a:rPr lang="en-US" sz="2800" i="1" dirty="0"/>
              <a:t>make no law respecting an establishment of religion, or prohibiting the free exercise </a:t>
            </a:r>
            <a:r>
              <a:rPr lang="en-US" sz="2800" i="1" dirty="0" smtClean="0"/>
              <a:t>thereof…”</a:t>
            </a:r>
          </a:p>
          <a:p>
            <a:pPr marL="0" indent="0">
              <a:buNone/>
            </a:pPr>
            <a:endParaRPr lang="en-US" sz="2800" i="1" dirty="0"/>
          </a:p>
          <a:p>
            <a:pPr marL="0" indent="0">
              <a:buNone/>
            </a:pPr>
            <a:r>
              <a:rPr lang="en-US" sz="2800" dirty="0" smtClean="0"/>
              <a:t>Religion is voluntary</a:t>
            </a:r>
          </a:p>
          <a:p>
            <a:pPr marL="0" indent="0">
              <a:buNone/>
            </a:pPr>
            <a:r>
              <a:rPr lang="en-US" sz="2800" dirty="0" smtClean="0"/>
              <a:t>Religion mimics a marketplace</a:t>
            </a:r>
          </a:p>
          <a:p>
            <a:pPr marL="0" indent="0">
              <a:buNone/>
            </a:pPr>
            <a:endParaRPr lang="en-US" sz="2800" dirty="0" smtClean="0"/>
          </a:p>
        </p:txBody>
      </p:sp>
    </p:spTree>
    <p:extLst>
      <p:ext uri="{BB962C8B-B14F-4D97-AF65-F5344CB8AC3E}">
        <p14:creationId xmlns:p14="http://schemas.microsoft.com/office/powerpoint/2010/main" val="782456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068733" cy="1266296"/>
          </a:xfrm>
        </p:spPr>
        <p:txBody>
          <a:bodyPr>
            <a:noAutofit/>
          </a:bodyPr>
          <a:lstStyle/>
          <a:p>
            <a:pPr algn="l"/>
            <a:r>
              <a:rPr lang="en-US" sz="3200" dirty="0" smtClean="0">
                <a:solidFill>
                  <a:srgbClr val="33CCFF"/>
                </a:solidFill>
              </a:rPr>
              <a:t>Religious Leadership and Diversity Project </a:t>
            </a:r>
            <a:r>
              <a:rPr lang="en-US" sz="2400" dirty="0" smtClean="0">
                <a:solidFill>
                  <a:srgbClr val="33CCFF"/>
                </a:solidFill>
              </a:rPr>
              <a:t/>
            </a:r>
            <a:br>
              <a:rPr lang="en-US" sz="2400" dirty="0" smtClean="0">
                <a:solidFill>
                  <a:srgbClr val="33CCFF"/>
                </a:solidFill>
              </a:rPr>
            </a:br>
            <a:r>
              <a:rPr lang="en-US" sz="2400" dirty="0" smtClean="0"/>
              <a:t>The Research Team </a:t>
            </a:r>
            <a:r>
              <a:rPr lang="en-US" sz="2400" dirty="0">
                <a:solidFill>
                  <a:schemeClr val="tx1">
                    <a:lumMod val="85000"/>
                  </a:schemeClr>
                </a:solidFill>
                <a:latin typeface="Avenir Light"/>
                <a:cs typeface="Avenir Light"/>
              </a:rPr>
              <a:t/>
            </a:r>
            <a:br>
              <a:rPr lang="en-US" sz="2400" dirty="0">
                <a:solidFill>
                  <a:schemeClr val="tx1">
                    <a:lumMod val="85000"/>
                  </a:schemeClr>
                </a:solidFill>
                <a:latin typeface="Avenir Light"/>
                <a:cs typeface="Avenir Light"/>
              </a:rPr>
            </a:br>
            <a:endParaRPr lang="en-US" sz="2400" dirty="0">
              <a:solidFill>
                <a:schemeClr val="tx1">
                  <a:lumMod val="85000"/>
                </a:schemeClr>
              </a:solidFill>
              <a:latin typeface="Avenir Light"/>
              <a:cs typeface="Avenir Light"/>
            </a:endParaRPr>
          </a:p>
        </p:txBody>
      </p:sp>
      <p:pic>
        <p:nvPicPr>
          <p:cNvPr id="20" name="Content Placeholder 19" descr="Screen Shot 2019-01-16 at 4.38.21 PM.pn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1112" b="-2176"/>
          <a:stretch/>
        </p:blipFill>
        <p:spPr>
          <a:xfrm>
            <a:off x="381000" y="1317552"/>
            <a:ext cx="1455530" cy="2284840"/>
          </a:xfrm>
        </p:spPr>
      </p:pic>
      <p:pic>
        <p:nvPicPr>
          <p:cNvPr id="14" name="Picture 13" descr="Screen Shot 2019-06-20 at 12.33.2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400" y="4724400"/>
            <a:ext cx="2514600" cy="1648918"/>
          </a:xfrm>
          <a:prstGeom prst="rect">
            <a:avLst/>
          </a:prstGeom>
        </p:spPr>
      </p:pic>
      <p:pic>
        <p:nvPicPr>
          <p:cNvPr id="9" name="Content Placeholder 8" descr="Screen Shot 2019-06-20 at 12.33.08 AM.png"/>
          <p:cNvPicPr>
            <a:picLocks noGrp="1" noChangeAspect="1"/>
          </p:cNvPicPr>
          <p:nvPr>
            <p:ph sz="half" idx="1"/>
          </p:nvPr>
        </p:nvPicPr>
        <p:blipFill>
          <a:blip r:embed="rId5">
            <a:extLst>
              <a:ext uri="{28A0092B-C50C-407E-A947-70E740481C1C}">
                <a14:useLocalDpi xmlns:a14="http://schemas.microsoft.com/office/drawing/2010/main" val="0"/>
              </a:ext>
            </a:extLst>
          </a:blip>
          <a:srcRect l="17286" r="17286"/>
          <a:stretch>
            <a:fillRect/>
          </a:stretch>
        </p:blipFill>
        <p:spPr>
          <a:xfrm>
            <a:off x="4572000" y="3429000"/>
            <a:ext cx="1676400" cy="1676400"/>
          </a:xfrm>
        </p:spPr>
      </p:pic>
      <p:pic>
        <p:nvPicPr>
          <p:cNvPr id="15" name="Picture 14" descr="Screen Shot 2019-06-20 at 12.33.36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38800" y="1676400"/>
            <a:ext cx="2209800" cy="1471863"/>
          </a:xfrm>
          <a:prstGeom prst="rect">
            <a:avLst/>
          </a:prstGeom>
        </p:spPr>
      </p:pic>
      <p:pic>
        <p:nvPicPr>
          <p:cNvPr id="12" name="Picture 11"/>
          <p:cNvPicPr>
            <a:picLocks noChangeAspect="1"/>
          </p:cNvPicPr>
          <p:nvPr/>
        </p:nvPicPr>
        <p:blipFill>
          <a:blip r:embed="rId7"/>
          <a:stretch>
            <a:fillRect/>
          </a:stretch>
        </p:blipFill>
        <p:spPr>
          <a:xfrm>
            <a:off x="6934200" y="2819400"/>
            <a:ext cx="1718733" cy="1718733"/>
          </a:xfrm>
          <a:prstGeom prst="rect">
            <a:avLst/>
          </a:prstGeom>
        </p:spPr>
      </p:pic>
      <p:pic>
        <p:nvPicPr>
          <p:cNvPr id="11" name="Picture 10" descr="Screen Shot 2019-01-16 at 4.29.43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76400" y="2895600"/>
            <a:ext cx="1981200" cy="1723261"/>
          </a:xfrm>
          <a:prstGeom prst="rect">
            <a:avLst/>
          </a:prstGeom>
        </p:spPr>
      </p:pic>
      <p:pic>
        <p:nvPicPr>
          <p:cNvPr id="17" name="Picture 16" descr="Screen Shot 2019-06-20 at 12.33.48 A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1000" y="4495800"/>
            <a:ext cx="2509943" cy="1676400"/>
          </a:xfrm>
          <a:prstGeom prst="rect">
            <a:avLst/>
          </a:prstGeom>
        </p:spPr>
      </p:pic>
      <p:pic>
        <p:nvPicPr>
          <p:cNvPr id="10" name="Picture 9" descr="Screen Shot 2019-01-16 at 4.27.28 PM.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05200" y="1905000"/>
            <a:ext cx="1524000" cy="1735668"/>
          </a:xfrm>
          <a:prstGeom prst="rect">
            <a:avLst/>
          </a:prstGeom>
        </p:spPr>
      </p:pic>
      <p:pic>
        <p:nvPicPr>
          <p:cNvPr id="3" name="Picture 2" descr="Screen Shot 2019-06-20 at 10.11.23 PM.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29000" y="4495800"/>
            <a:ext cx="1493521" cy="1371600"/>
          </a:xfrm>
          <a:prstGeom prst="rect">
            <a:avLst/>
          </a:prstGeom>
        </p:spPr>
      </p:pic>
    </p:spTree>
    <p:extLst>
      <p:ext uri="{BB962C8B-B14F-4D97-AF65-F5344CB8AC3E}">
        <p14:creationId xmlns:p14="http://schemas.microsoft.com/office/powerpoint/2010/main" val="257003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pPr algn="l" defTabSz="191956">
              <a:spcBef>
                <a:spcPts val="672"/>
              </a:spcBef>
              <a:defRPr/>
            </a:pPr>
            <a:r>
              <a:rPr lang="en-US" sz="3200" dirty="0">
                <a:solidFill>
                  <a:srgbClr val="33CCFF"/>
                </a:solidFill>
              </a:rPr>
              <a:t>Religious Leadership and Diversity Project </a:t>
            </a:r>
            <a:br>
              <a:rPr lang="en-US" sz="3200" dirty="0">
                <a:solidFill>
                  <a:srgbClr val="33CCFF"/>
                </a:solidFill>
              </a:rPr>
            </a:br>
            <a:r>
              <a:rPr lang="en-US" sz="2000" dirty="0" smtClean="0">
                <a:solidFill>
                  <a:srgbClr val="33CCFF"/>
                </a:solidFill>
              </a:rPr>
              <a:t>(</a:t>
            </a:r>
            <a:r>
              <a:rPr lang="en-US" sz="2000" dirty="0" err="1" smtClean="0">
                <a:solidFill>
                  <a:srgbClr val="33CCFF"/>
                </a:solidFill>
              </a:rPr>
              <a:t>rldp.net</a:t>
            </a:r>
            <a:r>
              <a:rPr lang="en-US" sz="2000" dirty="0" smtClean="0">
                <a:solidFill>
                  <a:srgbClr val="33CCFF"/>
                </a:solidFill>
              </a:rPr>
              <a:t>)</a:t>
            </a:r>
            <a:endParaRPr lang="en-US" sz="2000" dirty="0">
              <a:solidFill>
                <a:srgbClr val="000000"/>
              </a:solidFill>
              <a:cs typeface="Arial"/>
            </a:endParaRPr>
          </a:p>
        </p:txBody>
      </p:sp>
      <p:sp>
        <p:nvSpPr>
          <p:cNvPr id="3" name="Subtitle 2"/>
          <p:cNvSpPr>
            <a:spLocks noGrp="1"/>
          </p:cNvSpPr>
          <p:nvPr>
            <p:ph idx="1"/>
          </p:nvPr>
        </p:nvSpPr>
        <p:spPr>
          <a:xfrm>
            <a:off x="533400" y="1371600"/>
            <a:ext cx="7556313" cy="4635500"/>
          </a:xfrm>
        </p:spPr>
        <p:txBody>
          <a:bodyPr>
            <a:noAutofit/>
          </a:bodyPr>
          <a:lstStyle/>
          <a:p>
            <a:pPr algn="l"/>
            <a:r>
              <a:rPr lang="en-US" sz="2400" dirty="0" smtClean="0">
                <a:solidFill>
                  <a:srgbClr val="FFFF00"/>
                </a:solidFill>
                <a:cs typeface="Arial"/>
              </a:rPr>
              <a:t>National Study of Multiracial Church Pastors </a:t>
            </a:r>
          </a:p>
          <a:p>
            <a:pPr lvl="1"/>
            <a:r>
              <a:rPr lang="en-US" sz="2200" dirty="0" smtClean="0">
                <a:solidFill>
                  <a:schemeClr val="tx1">
                    <a:lumMod val="85000"/>
                  </a:schemeClr>
                </a:solidFill>
                <a:cs typeface="Arial"/>
              </a:rPr>
              <a:t>12 cities</a:t>
            </a:r>
          </a:p>
          <a:p>
            <a:pPr lvl="1"/>
            <a:r>
              <a:rPr lang="en-US" sz="2200" dirty="0" smtClean="0">
                <a:solidFill>
                  <a:schemeClr val="tx1">
                    <a:lumMod val="85000"/>
                  </a:schemeClr>
                </a:solidFill>
                <a:cs typeface="Arial"/>
              </a:rPr>
              <a:t>All 4 US Census regions</a:t>
            </a:r>
          </a:p>
          <a:p>
            <a:pPr marL="457039" lvl="1" indent="0">
              <a:buNone/>
            </a:pPr>
            <a:endParaRPr lang="en-US" sz="1200" dirty="0">
              <a:solidFill>
                <a:schemeClr val="accent6">
                  <a:lumMod val="75000"/>
                </a:schemeClr>
              </a:solidFill>
              <a:cs typeface="Arial"/>
            </a:endParaRPr>
          </a:p>
          <a:p>
            <a:pPr marL="799818" lvl="1" indent="-342779">
              <a:buFont typeface="Wingdings" charset="2"/>
              <a:buChar char="Ø"/>
            </a:pPr>
            <a:r>
              <a:rPr lang="en-US" sz="2400" dirty="0">
                <a:solidFill>
                  <a:schemeClr val="accent6"/>
                </a:solidFill>
                <a:cs typeface="Arial"/>
              </a:rPr>
              <a:t>Phase I</a:t>
            </a:r>
          </a:p>
          <a:p>
            <a:pPr marL="1256858" lvl="2" indent="-342779">
              <a:buFont typeface="Arial"/>
              <a:buChar char="•"/>
            </a:pPr>
            <a:r>
              <a:rPr lang="en-US" sz="2200" dirty="0">
                <a:solidFill>
                  <a:schemeClr val="tx1">
                    <a:lumMod val="95000"/>
                  </a:schemeClr>
                </a:solidFill>
                <a:cs typeface="Arial"/>
              </a:rPr>
              <a:t>Interviews with multiracial church pastors</a:t>
            </a:r>
          </a:p>
          <a:p>
            <a:pPr marL="1714058" lvl="3" indent="-342779">
              <a:buFont typeface="Arial"/>
              <a:buChar char="•"/>
            </a:pPr>
            <a:r>
              <a:rPr lang="en-US" dirty="0">
                <a:solidFill>
                  <a:schemeClr val="tx1">
                    <a:lumMod val="95000"/>
                  </a:schemeClr>
                </a:solidFill>
                <a:cs typeface="Arial"/>
              </a:rPr>
              <a:t>Recorded and transcribed</a:t>
            </a:r>
          </a:p>
          <a:p>
            <a:pPr marL="1256858" lvl="2" indent="-342779">
              <a:buFont typeface="Arial"/>
              <a:buChar char="•"/>
            </a:pPr>
            <a:r>
              <a:rPr lang="en-US" sz="2200" dirty="0">
                <a:solidFill>
                  <a:schemeClr val="tx1">
                    <a:lumMod val="95000"/>
                  </a:schemeClr>
                </a:solidFill>
                <a:cs typeface="Arial"/>
              </a:rPr>
              <a:t>Congregation surveys</a:t>
            </a:r>
          </a:p>
          <a:p>
            <a:pPr marL="1256858" lvl="2" indent="-342779">
              <a:buFont typeface="Arial"/>
              <a:buChar char="•"/>
            </a:pPr>
            <a:r>
              <a:rPr lang="en-US" sz="2200" dirty="0">
                <a:solidFill>
                  <a:schemeClr val="tx1">
                    <a:lumMod val="95000"/>
                  </a:schemeClr>
                </a:solidFill>
                <a:cs typeface="Arial"/>
              </a:rPr>
              <a:t>Interviews with denomination leaders</a:t>
            </a:r>
          </a:p>
          <a:p>
            <a:pPr lvl="1" algn="l"/>
            <a:endParaRPr lang="en-US" sz="1000" dirty="0" smtClean="0">
              <a:solidFill>
                <a:schemeClr val="tx1">
                  <a:lumMod val="95000"/>
                </a:schemeClr>
              </a:solidFill>
              <a:cs typeface="Arial"/>
            </a:endParaRPr>
          </a:p>
          <a:p>
            <a:pPr marL="799818" lvl="1" indent="-342779" algn="l">
              <a:buFont typeface="Wingdings" charset="2"/>
              <a:buChar char="Ø"/>
            </a:pPr>
            <a:r>
              <a:rPr lang="en-US" sz="2400" dirty="0" smtClean="0">
                <a:solidFill>
                  <a:srgbClr val="F79646"/>
                </a:solidFill>
                <a:cs typeface="Arial"/>
              </a:rPr>
              <a:t>Phase II</a:t>
            </a:r>
          </a:p>
          <a:p>
            <a:pPr marL="1256858" lvl="2" indent="-342779" algn="l">
              <a:buFont typeface="Arial"/>
              <a:buChar char="•"/>
            </a:pPr>
            <a:r>
              <a:rPr lang="en-US" sz="2200" dirty="0" smtClean="0">
                <a:solidFill>
                  <a:srgbClr val="D9D9D9"/>
                </a:solidFill>
                <a:cs typeface="Arial"/>
              </a:rPr>
              <a:t>Focus group interviews with active church members</a:t>
            </a:r>
          </a:p>
          <a:p>
            <a:pPr marL="1256858" lvl="2" indent="-342779" algn="l">
              <a:buFont typeface="Arial"/>
              <a:buChar char="•"/>
            </a:pPr>
            <a:r>
              <a:rPr lang="en-US" sz="2200" dirty="0" smtClean="0">
                <a:solidFill>
                  <a:srgbClr val="D9D9D9"/>
                </a:solidFill>
                <a:cs typeface="Arial"/>
              </a:rPr>
              <a:t>Survey of attendees.</a:t>
            </a:r>
            <a:endParaRPr lang="en-US" sz="2200" dirty="0">
              <a:solidFill>
                <a:srgbClr val="D9D9D9"/>
              </a:solidFill>
              <a:cs typeface="Arial"/>
            </a:endParaRPr>
          </a:p>
          <a:p>
            <a:pPr lvl="2" algn="l"/>
            <a:endParaRPr lang="en-US" sz="2200" dirty="0">
              <a:solidFill>
                <a:srgbClr val="000000"/>
              </a:solidFill>
              <a:cs typeface="Arial"/>
            </a:endParaRPr>
          </a:p>
          <a:p>
            <a:pPr lvl="2" algn="l"/>
            <a:endParaRPr lang="en-US" sz="2000" dirty="0">
              <a:solidFill>
                <a:srgbClr val="000000"/>
              </a:solidFill>
              <a:cs typeface="Arial"/>
            </a:endParaRPr>
          </a:p>
        </p:txBody>
      </p:sp>
    </p:spTree>
    <p:extLst>
      <p:ext uri="{BB962C8B-B14F-4D97-AF65-F5344CB8AC3E}">
        <p14:creationId xmlns:p14="http://schemas.microsoft.com/office/powerpoint/2010/main" val="2790446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pPr algn="l" defTabSz="191956">
              <a:spcBef>
                <a:spcPts val="672"/>
              </a:spcBef>
              <a:defRPr/>
            </a:pPr>
            <a:r>
              <a:rPr lang="en-US" sz="3200" dirty="0">
                <a:solidFill>
                  <a:srgbClr val="33CCFF"/>
                </a:solidFill>
              </a:rPr>
              <a:t>Religious Leadership and Diversity Project </a:t>
            </a:r>
            <a:br>
              <a:rPr lang="en-US" sz="3200" dirty="0">
                <a:solidFill>
                  <a:srgbClr val="33CCFF"/>
                </a:solidFill>
              </a:rPr>
            </a:br>
            <a:r>
              <a:rPr lang="en-US" sz="2000" dirty="0" smtClean="0">
                <a:solidFill>
                  <a:srgbClr val="33CCFF"/>
                </a:solidFill>
              </a:rPr>
              <a:t>(</a:t>
            </a:r>
            <a:r>
              <a:rPr lang="en-US" sz="2000" dirty="0" err="1" smtClean="0">
                <a:solidFill>
                  <a:srgbClr val="33CCFF"/>
                </a:solidFill>
              </a:rPr>
              <a:t>rldp.net</a:t>
            </a:r>
            <a:r>
              <a:rPr lang="en-US" sz="2000" dirty="0" smtClean="0">
                <a:solidFill>
                  <a:srgbClr val="33CCFF"/>
                </a:solidFill>
              </a:rPr>
              <a:t>)</a:t>
            </a:r>
            <a:endParaRPr lang="en-US" sz="2000" dirty="0">
              <a:solidFill>
                <a:srgbClr val="000000"/>
              </a:solidFill>
              <a:cs typeface="Arial"/>
            </a:endParaRPr>
          </a:p>
        </p:txBody>
      </p:sp>
      <p:sp>
        <p:nvSpPr>
          <p:cNvPr id="3" name="Subtitle 2"/>
          <p:cNvSpPr>
            <a:spLocks noGrp="1"/>
          </p:cNvSpPr>
          <p:nvPr>
            <p:ph idx="1"/>
          </p:nvPr>
        </p:nvSpPr>
        <p:spPr>
          <a:xfrm>
            <a:off x="533400" y="1371600"/>
            <a:ext cx="7556313" cy="4635500"/>
          </a:xfrm>
        </p:spPr>
        <p:txBody>
          <a:bodyPr>
            <a:noAutofit/>
          </a:bodyPr>
          <a:lstStyle/>
          <a:p>
            <a:pPr algn="l"/>
            <a:r>
              <a:rPr lang="en-US" sz="2400" dirty="0" smtClean="0">
                <a:solidFill>
                  <a:srgbClr val="FFFF00"/>
                </a:solidFill>
                <a:cs typeface="Arial"/>
              </a:rPr>
              <a:t>National Study of Multiracial Church Pastors </a:t>
            </a:r>
          </a:p>
          <a:p>
            <a:pPr lvl="1"/>
            <a:r>
              <a:rPr lang="en-US" sz="2200" dirty="0" smtClean="0">
                <a:solidFill>
                  <a:schemeClr val="tx1">
                    <a:lumMod val="85000"/>
                  </a:schemeClr>
                </a:solidFill>
                <a:cs typeface="Arial"/>
              </a:rPr>
              <a:t>12 cities</a:t>
            </a:r>
          </a:p>
          <a:p>
            <a:pPr lvl="1"/>
            <a:r>
              <a:rPr lang="en-US" sz="2200" dirty="0" smtClean="0">
                <a:solidFill>
                  <a:schemeClr val="tx1">
                    <a:lumMod val="85000"/>
                  </a:schemeClr>
                </a:solidFill>
                <a:cs typeface="Arial"/>
              </a:rPr>
              <a:t>All 4 US Census regions</a:t>
            </a:r>
          </a:p>
          <a:p>
            <a:pPr marL="457039" lvl="1" indent="0">
              <a:buNone/>
            </a:pPr>
            <a:endParaRPr lang="en-US" sz="1200" dirty="0">
              <a:solidFill>
                <a:schemeClr val="accent6">
                  <a:lumMod val="75000"/>
                </a:schemeClr>
              </a:solidFill>
              <a:cs typeface="Arial"/>
            </a:endParaRPr>
          </a:p>
          <a:p>
            <a:pPr marL="799818" lvl="1" indent="-342779">
              <a:buFont typeface="Wingdings" charset="2"/>
              <a:buChar char="Ø"/>
            </a:pPr>
            <a:r>
              <a:rPr lang="en-US" sz="2400" dirty="0">
                <a:solidFill>
                  <a:schemeClr val="accent6"/>
                </a:solidFill>
                <a:cs typeface="Arial"/>
              </a:rPr>
              <a:t>Phase I</a:t>
            </a:r>
          </a:p>
          <a:p>
            <a:pPr marL="1256858" lvl="2" indent="-342779">
              <a:buFont typeface="Arial"/>
              <a:buChar char="•"/>
            </a:pPr>
            <a:r>
              <a:rPr lang="en-US" sz="2200" dirty="0">
                <a:solidFill>
                  <a:schemeClr val="tx1">
                    <a:lumMod val="95000"/>
                  </a:schemeClr>
                </a:solidFill>
                <a:cs typeface="Arial"/>
              </a:rPr>
              <a:t>Interviews with multiracial church pastors</a:t>
            </a:r>
          </a:p>
          <a:p>
            <a:pPr marL="1714058" lvl="3" indent="-342779">
              <a:buFont typeface="Arial"/>
              <a:buChar char="•"/>
            </a:pPr>
            <a:r>
              <a:rPr lang="en-US" dirty="0">
                <a:solidFill>
                  <a:schemeClr val="tx1">
                    <a:lumMod val="95000"/>
                  </a:schemeClr>
                </a:solidFill>
                <a:cs typeface="Arial"/>
              </a:rPr>
              <a:t>Recorded and transcribed</a:t>
            </a:r>
          </a:p>
          <a:p>
            <a:pPr marL="1256858" lvl="2" indent="-342779">
              <a:buFont typeface="Arial"/>
              <a:buChar char="•"/>
            </a:pPr>
            <a:r>
              <a:rPr lang="en-US" sz="2200" dirty="0">
                <a:solidFill>
                  <a:schemeClr val="bg1">
                    <a:lumMod val="85000"/>
                    <a:lumOff val="15000"/>
                  </a:schemeClr>
                </a:solidFill>
                <a:cs typeface="Arial"/>
              </a:rPr>
              <a:t>Congregation surveys</a:t>
            </a:r>
          </a:p>
          <a:p>
            <a:pPr marL="1256858" lvl="2" indent="-342779">
              <a:buFont typeface="Arial"/>
              <a:buChar char="•"/>
            </a:pPr>
            <a:r>
              <a:rPr lang="en-US" sz="2200" dirty="0">
                <a:solidFill>
                  <a:schemeClr val="bg1">
                    <a:lumMod val="85000"/>
                    <a:lumOff val="15000"/>
                  </a:schemeClr>
                </a:solidFill>
                <a:cs typeface="Arial"/>
              </a:rPr>
              <a:t>Interviews with denomination leaders</a:t>
            </a:r>
          </a:p>
          <a:p>
            <a:pPr lvl="1" algn="l"/>
            <a:endParaRPr lang="en-US" sz="1000" dirty="0" smtClean="0">
              <a:solidFill>
                <a:schemeClr val="bg1">
                  <a:lumMod val="85000"/>
                  <a:lumOff val="15000"/>
                </a:schemeClr>
              </a:solidFill>
              <a:cs typeface="Arial"/>
            </a:endParaRPr>
          </a:p>
          <a:p>
            <a:pPr marL="799818" lvl="1" indent="-342779" algn="l">
              <a:buFont typeface="Wingdings" charset="2"/>
              <a:buChar char="Ø"/>
            </a:pPr>
            <a:r>
              <a:rPr lang="en-US" sz="2400" dirty="0" smtClean="0">
                <a:solidFill>
                  <a:schemeClr val="bg1">
                    <a:lumMod val="85000"/>
                    <a:lumOff val="15000"/>
                  </a:schemeClr>
                </a:solidFill>
                <a:cs typeface="Arial"/>
              </a:rPr>
              <a:t>Phase II</a:t>
            </a:r>
          </a:p>
          <a:p>
            <a:pPr marL="1256858" lvl="2" indent="-342779" algn="l">
              <a:buFont typeface="Arial"/>
              <a:buChar char="•"/>
            </a:pPr>
            <a:r>
              <a:rPr lang="en-US" sz="2200" dirty="0" smtClean="0">
                <a:solidFill>
                  <a:schemeClr val="bg1">
                    <a:lumMod val="85000"/>
                    <a:lumOff val="15000"/>
                  </a:schemeClr>
                </a:solidFill>
                <a:cs typeface="Arial"/>
              </a:rPr>
              <a:t>Focus group interviews with active church members</a:t>
            </a:r>
          </a:p>
          <a:p>
            <a:pPr marL="1256858" lvl="2" indent="-342779" algn="l">
              <a:buFont typeface="Arial"/>
              <a:buChar char="•"/>
            </a:pPr>
            <a:r>
              <a:rPr lang="en-US" sz="2200" dirty="0" smtClean="0">
                <a:solidFill>
                  <a:schemeClr val="bg1">
                    <a:lumMod val="85000"/>
                    <a:lumOff val="15000"/>
                  </a:schemeClr>
                </a:solidFill>
                <a:cs typeface="Arial"/>
              </a:rPr>
              <a:t>Survey of attendees.</a:t>
            </a:r>
            <a:endParaRPr lang="en-US" sz="2200" dirty="0">
              <a:solidFill>
                <a:schemeClr val="bg1">
                  <a:lumMod val="85000"/>
                  <a:lumOff val="15000"/>
                </a:schemeClr>
              </a:solidFill>
              <a:cs typeface="Arial"/>
            </a:endParaRPr>
          </a:p>
          <a:p>
            <a:pPr lvl="2" algn="l"/>
            <a:endParaRPr lang="en-US" sz="2200" dirty="0">
              <a:solidFill>
                <a:srgbClr val="000000"/>
              </a:solidFill>
              <a:cs typeface="Arial"/>
            </a:endParaRPr>
          </a:p>
          <a:p>
            <a:pPr lvl="2" algn="l"/>
            <a:endParaRPr lang="en-US" sz="2000" dirty="0">
              <a:solidFill>
                <a:srgbClr val="000000"/>
              </a:solidFill>
              <a:cs typeface="Arial"/>
            </a:endParaRPr>
          </a:p>
        </p:txBody>
      </p:sp>
    </p:spTree>
    <p:extLst>
      <p:ext uri="{BB962C8B-B14F-4D97-AF65-F5344CB8AC3E}">
        <p14:creationId xmlns:p14="http://schemas.microsoft.com/office/powerpoint/2010/main" val="3763360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creen Shot 2019-06-17 at 11.42.42 AM.png"/>
          <p:cNvPicPr>
            <a:picLocks noGrp="1" noChangeAspect="1"/>
          </p:cNvPicPr>
          <p:nvPr>
            <p:ph idx="1"/>
          </p:nvPr>
        </p:nvPicPr>
        <p:blipFill>
          <a:blip r:embed="rId3">
            <a:extLst>
              <a:ext uri="{28A0092B-C50C-407E-A947-70E740481C1C}">
                <a14:useLocalDpi xmlns:a14="http://schemas.microsoft.com/office/drawing/2010/main" val="0"/>
              </a:ext>
            </a:extLst>
          </a:blip>
          <a:srcRect t="17423" b="17423"/>
          <a:stretch>
            <a:fillRect/>
          </a:stretch>
        </p:blipFill>
        <p:spPr>
          <a:xfrm>
            <a:off x="3810000" y="1828800"/>
            <a:ext cx="5141919" cy="2487965"/>
          </a:xfrm>
        </p:spPr>
      </p:pic>
      <p:pic>
        <p:nvPicPr>
          <p:cNvPr id="5" name="Picture 4" descr="Screen Shot 2019-06-17 at 11.43.5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0" y="1066800"/>
            <a:ext cx="2921000" cy="4381500"/>
          </a:xfrm>
          <a:prstGeom prst="rect">
            <a:avLst/>
          </a:prstGeom>
        </p:spPr>
      </p:pic>
    </p:spTree>
    <p:extLst>
      <p:ext uri="{BB962C8B-B14F-4D97-AF65-F5344CB8AC3E}">
        <p14:creationId xmlns:p14="http://schemas.microsoft.com/office/powerpoint/2010/main" val="2859685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7315200" cy="717612"/>
          </a:xfrm>
        </p:spPr>
        <p:txBody>
          <a:bodyPr>
            <a:noAutofit/>
          </a:bodyPr>
          <a:lstStyle/>
          <a:p>
            <a:pPr algn="l"/>
            <a:r>
              <a:rPr lang="en-US" sz="3600" dirty="0">
                <a:solidFill>
                  <a:srgbClr val="33CCFF"/>
                </a:solidFill>
              </a:rPr>
              <a:t>Religion in </a:t>
            </a:r>
            <a:r>
              <a:rPr lang="en-US" sz="3600" dirty="0" smtClean="0">
                <a:solidFill>
                  <a:srgbClr val="33CCFF"/>
                </a:solidFill>
              </a:rPr>
              <a:t>America and the </a:t>
            </a:r>
            <a:br>
              <a:rPr lang="en-US" sz="3600" dirty="0" smtClean="0">
                <a:solidFill>
                  <a:srgbClr val="33CCFF"/>
                </a:solidFill>
              </a:rPr>
            </a:br>
            <a:r>
              <a:rPr lang="en-US" sz="3600" dirty="0" smtClean="0">
                <a:solidFill>
                  <a:srgbClr val="33CCFF"/>
                </a:solidFill>
              </a:rPr>
              <a:t>Head Clergy Role</a:t>
            </a:r>
            <a:endParaRPr lang="en-US" sz="3600" dirty="0">
              <a:solidFill>
                <a:srgbClr val="33CCFF"/>
              </a:solidFill>
            </a:endParaRPr>
          </a:p>
        </p:txBody>
      </p:sp>
      <p:sp>
        <p:nvSpPr>
          <p:cNvPr id="3" name="Content Placeholder 2"/>
          <p:cNvSpPr>
            <a:spLocks noGrp="1"/>
          </p:cNvSpPr>
          <p:nvPr>
            <p:ph idx="1"/>
          </p:nvPr>
        </p:nvSpPr>
        <p:spPr>
          <a:xfrm>
            <a:off x="609600" y="1447800"/>
            <a:ext cx="7848600" cy="4648200"/>
          </a:xfrm>
        </p:spPr>
        <p:txBody>
          <a:bodyPr>
            <a:normAutofit/>
          </a:bodyPr>
          <a:lstStyle/>
          <a:p>
            <a:pPr marL="777127" lvl="1" indent="-457200">
              <a:buFont typeface="Arial"/>
              <a:buChar char="•"/>
            </a:pPr>
            <a:endParaRPr lang="en-US" sz="3000" dirty="0" smtClean="0"/>
          </a:p>
          <a:p>
            <a:pPr lvl="1">
              <a:buFont typeface="Arial"/>
              <a:buChar char="•"/>
            </a:pPr>
            <a:r>
              <a:rPr lang="en-US" sz="3000" dirty="0" smtClean="0"/>
              <a:t>Reach out to community</a:t>
            </a:r>
          </a:p>
          <a:p>
            <a:pPr lvl="1">
              <a:buFont typeface="Arial"/>
              <a:buChar char="•"/>
            </a:pPr>
            <a:r>
              <a:rPr lang="en-US" sz="3000" dirty="0" smtClean="0"/>
              <a:t>Teach</a:t>
            </a:r>
          </a:p>
          <a:p>
            <a:pPr lvl="1">
              <a:buFont typeface="Arial"/>
              <a:buChar char="•"/>
            </a:pPr>
            <a:r>
              <a:rPr lang="en-US" sz="3000" dirty="0" smtClean="0"/>
              <a:t>Church growth</a:t>
            </a:r>
          </a:p>
          <a:p>
            <a:pPr lvl="1">
              <a:buFont typeface="Arial"/>
              <a:buChar char="•"/>
            </a:pPr>
            <a:r>
              <a:rPr lang="en-US" sz="3000" dirty="0" smtClean="0"/>
              <a:t>Generate income</a:t>
            </a:r>
          </a:p>
          <a:p>
            <a:pPr lvl="1">
              <a:buFont typeface="Arial"/>
              <a:buChar char="•"/>
            </a:pPr>
            <a:r>
              <a:rPr lang="en-US" sz="3000" dirty="0" smtClean="0"/>
              <a:t>Manage employees and staff</a:t>
            </a:r>
          </a:p>
          <a:p>
            <a:pPr lvl="1">
              <a:buFont typeface="Arial"/>
              <a:buChar char="•"/>
            </a:pPr>
            <a:r>
              <a:rPr lang="en-US" sz="3000" dirty="0" smtClean="0"/>
              <a:t>Manage congregant expectations</a:t>
            </a:r>
          </a:p>
          <a:p>
            <a:pPr lvl="1">
              <a:buFont typeface="Arial"/>
              <a:buChar char="•"/>
            </a:pPr>
            <a:endParaRPr lang="en-US" dirty="0"/>
          </a:p>
        </p:txBody>
      </p:sp>
    </p:spTree>
    <p:extLst>
      <p:ext uri="{BB962C8B-B14F-4D97-AF65-F5344CB8AC3E}">
        <p14:creationId xmlns:p14="http://schemas.microsoft.com/office/powerpoint/2010/main" val="1122584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315200" cy="1154097"/>
          </a:xfrm>
        </p:spPr>
        <p:txBody>
          <a:bodyPr>
            <a:noAutofit/>
          </a:bodyPr>
          <a:lstStyle/>
          <a:p>
            <a:pPr algn="l"/>
            <a:r>
              <a:rPr lang="en-US" sz="3600" dirty="0">
                <a:solidFill>
                  <a:srgbClr val="33CCFF"/>
                </a:solidFill>
              </a:rPr>
              <a:t>Religion in America and the </a:t>
            </a:r>
            <a:br>
              <a:rPr lang="en-US" sz="3600" dirty="0">
                <a:solidFill>
                  <a:srgbClr val="33CCFF"/>
                </a:solidFill>
              </a:rPr>
            </a:br>
            <a:r>
              <a:rPr lang="en-US" sz="3600" dirty="0">
                <a:solidFill>
                  <a:srgbClr val="33CCFF"/>
                </a:solidFill>
              </a:rPr>
              <a:t>Head Clergy Role</a:t>
            </a:r>
          </a:p>
        </p:txBody>
      </p:sp>
      <p:sp>
        <p:nvSpPr>
          <p:cNvPr id="3" name="Content Placeholder 2"/>
          <p:cNvSpPr>
            <a:spLocks noGrp="1"/>
          </p:cNvSpPr>
          <p:nvPr>
            <p:ph idx="1"/>
          </p:nvPr>
        </p:nvSpPr>
        <p:spPr>
          <a:xfrm>
            <a:off x="685800" y="1828800"/>
            <a:ext cx="7315200" cy="3539527"/>
          </a:xfrm>
        </p:spPr>
        <p:txBody>
          <a:bodyPr>
            <a:noAutofit/>
          </a:bodyPr>
          <a:lstStyle/>
          <a:p>
            <a:pPr marL="45704" lvl="1" indent="0">
              <a:buNone/>
            </a:pPr>
            <a:r>
              <a:rPr lang="en-US" sz="2400" dirty="0"/>
              <a:t>When we were in the seminary…</a:t>
            </a:r>
            <a:r>
              <a:rPr lang="en-US" sz="2400" dirty="0">
                <a:solidFill>
                  <a:srgbClr val="33CCFF"/>
                </a:solidFill>
              </a:rPr>
              <a:t>we were taught theology…you know theology, scripture etc.  We were never taught how to be a CEO or a CFO or an HR person…or a builder. </a:t>
            </a:r>
            <a:r>
              <a:rPr lang="en-US" sz="2400" dirty="0"/>
              <a:t>You know…all of this, and then you just get thrust into it…You have to be the fundraiser…you have to manage the money…You’re in charge of everything therefore you’re responsible for all the employees and everything. </a:t>
            </a:r>
          </a:p>
          <a:p>
            <a:endParaRPr lang="en-US" sz="2400" dirty="0"/>
          </a:p>
        </p:txBody>
      </p:sp>
    </p:spTree>
    <p:extLst>
      <p:ext uri="{BB962C8B-B14F-4D97-AF65-F5344CB8AC3E}">
        <p14:creationId xmlns:p14="http://schemas.microsoft.com/office/powerpoint/2010/main" val="3909367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7315200" cy="1154097"/>
          </a:xfrm>
        </p:spPr>
        <p:txBody>
          <a:bodyPr>
            <a:noAutofit/>
          </a:bodyPr>
          <a:lstStyle/>
          <a:p>
            <a:pPr algn="l"/>
            <a:r>
              <a:rPr lang="en-US" sz="3600" dirty="0">
                <a:solidFill>
                  <a:srgbClr val="33CCFF"/>
                </a:solidFill>
              </a:rPr>
              <a:t>Religion in America and the </a:t>
            </a:r>
            <a:br>
              <a:rPr lang="en-US" sz="3600" dirty="0">
                <a:solidFill>
                  <a:srgbClr val="33CCFF"/>
                </a:solidFill>
              </a:rPr>
            </a:br>
            <a:r>
              <a:rPr lang="en-US" sz="3600" dirty="0">
                <a:solidFill>
                  <a:srgbClr val="33CCFF"/>
                </a:solidFill>
              </a:rPr>
              <a:t>Head Clergy Role</a:t>
            </a:r>
            <a:endParaRPr lang="en-US" sz="3600" dirty="0"/>
          </a:p>
        </p:txBody>
      </p:sp>
      <p:sp>
        <p:nvSpPr>
          <p:cNvPr id="3" name="Content Placeholder 2"/>
          <p:cNvSpPr>
            <a:spLocks noGrp="1"/>
          </p:cNvSpPr>
          <p:nvPr>
            <p:ph idx="1"/>
          </p:nvPr>
        </p:nvSpPr>
        <p:spPr>
          <a:xfrm>
            <a:off x="685800" y="1752600"/>
            <a:ext cx="7315200" cy="3539527"/>
          </a:xfrm>
        </p:spPr>
        <p:txBody>
          <a:bodyPr>
            <a:noAutofit/>
          </a:bodyPr>
          <a:lstStyle/>
          <a:p>
            <a:pPr marL="45704" indent="0">
              <a:buNone/>
            </a:pPr>
            <a:r>
              <a:rPr lang="en-US" sz="2400" dirty="0"/>
              <a:t>Every church has its own culture, and churches are looking for certain things in a pastor, </a:t>
            </a:r>
            <a:r>
              <a:rPr lang="en-US" sz="2400" dirty="0" smtClean="0"/>
              <a:t>a certain </a:t>
            </a:r>
            <a:r>
              <a:rPr lang="en-US" sz="2400" dirty="0"/>
              <a:t>leadership style.  Right?  If a pastor </a:t>
            </a:r>
            <a:r>
              <a:rPr lang="en-US" sz="2400" dirty="0" smtClean="0"/>
              <a:t>is</a:t>
            </a:r>
            <a:r>
              <a:rPr lang="en-US" sz="2400" dirty="0"/>
              <a:t> </a:t>
            </a:r>
            <a:r>
              <a:rPr lang="en-US" sz="2400" dirty="0" smtClean="0"/>
              <a:t>very </a:t>
            </a:r>
            <a:r>
              <a:rPr lang="en-US" sz="2400" dirty="0"/>
              <a:t>outgoing and the church doesn’t want the pastor to be outgoing because they want to make the decisions, there’s going to be clash.  Right?  </a:t>
            </a:r>
            <a:r>
              <a:rPr lang="en-US" sz="2400" dirty="0">
                <a:solidFill>
                  <a:srgbClr val="33CCFF"/>
                </a:solidFill>
              </a:rPr>
              <a:t>Sometimes what the church may be looking </a:t>
            </a:r>
            <a:r>
              <a:rPr lang="en-US" sz="2400" dirty="0" smtClean="0">
                <a:solidFill>
                  <a:srgbClr val="33CCFF"/>
                </a:solidFill>
              </a:rPr>
              <a:t>for, </a:t>
            </a:r>
            <a:r>
              <a:rPr lang="en-US" sz="2400" dirty="0">
                <a:solidFill>
                  <a:srgbClr val="33CCFF"/>
                </a:solidFill>
              </a:rPr>
              <a:t>the last pastor didn’t have.  So, they want the next pastor to have that.  </a:t>
            </a:r>
          </a:p>
          <a:p>
            <a:endParaRPr lang="en-US" sz="2400" dirty="0"/>
          </a:p>
        </p:txBody>
      </p:sp>
    </p:spTree>
    <p:extLst>
      <p:ext uri="{BB962C8B-B14F-4D97-AF65-F5344CB8AC3E}">
        <p14:creationId xmlns:p14="http://schemas.microsoft.com/office/powerpoint/2010/main" val="2382593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315200" cy="1154097"/>
          </a:xfrm>
        </p:spPr>
        <p:txBody>
          <a:bodyPr>
            <a:normAutofit/>
          </a:bodyPr>
          <a:lstStyle/>
          <a:p>
            <a:pPr algn="l"/>
            <a:r>
              <a:rPr lang="en-US" sz="3600" i="1" dirty="0" smtClean="0">
                <a:solidFill>
                  <a:srgbClr val="33CCFF"/>
                </a:solidFill>
              </a:rPr>
              <a:t>All Head Clergy….</a:t>
            </a:r>
            <a:endParaRPr lang="en-US" sz="3600" i="1" dirty="0">
              <a:solidFill>
                <a:srgbClr val="33CCFF"/>
              </a:solidFill>
            </a:endParaRPr>
          </a:p>
        </p:txBody>
      </p:sp>
      <p:sp>
        <p:nvSpPr>
          <p:cNvPr id="3" name="Content Placeholder 2"/>
          <p:cNvSpPr>
            <a:spLocks noGrp="1"/>
          </p:cNvSpPr>
          <p:nvPr>
            <p:ph idx="1"/>
          </p:nvPr>
        </p:nvSpPr>
        <p:spPr>
          <a:xfrm>
            <a:off x="838200" y="2057400"/>
            <a:ext cx="7315200" cy="3539527"/>
          </a:xfrm>
        </p:spPr>
        <p:txBody>
          <a:bodyPr>
            <a:normAutofit/>
          </a:bodyPr>
          <a:lstStyle/>
          <a:p>
            <a:r>
              <a:rPr lang="en-US" sz="2400" dirty="0" smtClean="0"/>
              <a:t>Wear many hats</a:t>
            </a:r>
          </a:p>
          <a:p>
            <a:pPr marL="45704" indent="0">
              <a:buNone/>
            </a:pPr>
            <a:endParaRPr lang="en-US" sz="2400" dirty="0" smtClean="0"/>
          </a:p>
          <a:p>
            <a:r>
              <a:rPr lang="en-US" sz="2400" dirty="0" smtClean="0"/>
              <a:t>All congregants have expectations of their head clergy. </a:t>
            </a:r>
            <a:endParaRPr lang="en-US" sz="2400" dirty="0"/>
          </a:p>
        </p:txBody>
      </p:sp>
    </p:spTree>
    <p:extLst>
      <p:ext uri="{BB962C8B-B14F-4D97-AF65-F5344CB8AC3E}">
        <p14:creationId xmlns:p14="http://schemas.microsoft.com/office/powerpoint/2010/main" val="3150538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1"/>
            <a:ext cx="7315200" cy="1143000"/>
          </a:xfrm>
        </p:spPr>
        <p:txBody>
          <a:bodyPr>
            <a:noAutofit/>
          </a:bodyPr>
          <a:lstStyle/>
          <a:p>
            <a:pPr algn="l"/>
            <a:r>
              <a:rPr lang="en-US" sz="3800" dirty="0" smtClean="0">
                <a:solidFill>
                  <a:srgbClr val="33CCFF"/>
                </a:solidFill>
              </a:rPr>
              <a:t>Multiracial Church Pastors:</a:t>
            </a:r>
            <a:br>
              <a:rPr lang="en-US" sz="3800" dirty="0" smtClean="0">
                <a:solidFill>
                  <a:srgbClr val="33CCFF"/>
                </a:solidFill>
              </a:rPr>
            </a:br>
            <a:r>
              <a:rPr lang="en-US" sz="3800" dirty="0" smtClean="0">
                <a:solidFill>
                  <a:srgbClr val="33CCFF"/>
                </a:solidFill>
              </a:rPr>
              <a:t>General Patterns</a:t>
            </a:r>
            <a:endParaRPr lang="en-US" sz="3800" dirty="0">
              <a:solidFill>
                <a:srgbClr val="33CCFF"/>
              </a:solidFill>
            </a:endParaRPr>
          </a:p>
        </p:txBody>
      </p:sp>
      <p:sp>
        <p:nvSpPr>
          <p:cNvPr id="3" name="Content Placeholder 2"/>
          <p:cNvSpPr>
            <a:spLocks noGrp="1"/>
          </p:cNvSpPr>
          <p:nvPr>
            <p:ph idx="1"/>
          </p:nvPr>
        </p:nvSpPr>
        <p:spPr>
          <a:xfrm>
            <a:off x="609600" y="1587500"/>
            <a:ext cx="8229600" cy="5257800"/>
          </a:xfrm>
        </p:spPr>
        <p:txBody>
          <a:bodyPr>
            <a:normAutofit fontScale="85000" lnSpcReduction="20000"/>
          </a:bodyPr>
          <a:lstStyle/>
          <a:p>
            <a:pPr>
              <a:buFont typeface="Arial"/>
              <a:buChar char="•"/>
            </a:pPr>
            <a:r>
              <a:rPr lang="en-US" sz="2400" b="1" dirty="0" smtClean="0">
                <a:solidFill>
                  <a:srgbClr val="FFCC00"/>
                </a:solidFill>
              </a:rPr>
              <a:t>Worship matters</a:t>
            </a:r>
          </a:p>
          <a:p>
            <a:pPr lvl="1">
              <a:buFont typeface="Arial"/>
              <a:buChar char="•"/>
            </a:pPr>
            <a:r>
              <a:rPr lang="en-US" sz="2200" dirty="0" smtClean="0"/>
              <a:t>Practices, symbols, celebrations</a:t>
            </a:r>
          </a:p>
          <a:p>
            <a:pPr marL="319927" lvl="1" indent="0">
              <a:buNone/>
            </a:pPr>
            <a:endParaRPr lang="en-US" sz="2200" dirty="0" smtClean="0"/>
          </a:p>
          <a:p>
            <a:pPr>
              <a:buFont typeface="Arial"/>
              <a:buChar char="•"/>
            </a:pPr>
            <a:r>
              <a:rPr lang="en-US" sz="2400" b="1" dirty="0" smtClean="0">
                <a:solidFill>
                  <a:srgbClr val="FFCC00"/>
                </a:solidFill>
              </a:rPr>
              <a:t>Polity matters: Congregational v. Episcopal</a:t>
            </a:r>
          </a:p>
          <a:p>
            <a:pPr lvl="1">
              <a:buFont typeface="Arial"/>
              <a:buChar char="•"/>
            </a:pPr>
            <a:r>
              <a:rPr lang="en-US" sz="2200" dirty="0" smtClean="0">
                <a:solidFill>
                  <a:srgbClr val="FFFFFF"/>
                </a:solidFill>
              </a:rPr>
              <a:t>Episcopal polity clergy: appointed by denomination</a:t>
            </a:r>
          </a:p>
          <a:p>
            <a:pPr lvl="1">
              <a:buFont typeface="Arial"/>
              <a:buChar char="•"/>
            </a:pPr>
            <a:r>
              <a:rPr lang="en-US" sz="2200" dirty="0" smtClean="0">
                <a:solidFill>
                  <a:srgbClr val="FFFFFF"/>
                </a:solidFill>
              </a:rPr>
              <a:t>Congregational polity: hired by congregation</a:t>
            </a:r>
          </a:p>
          <a:p>
            <a:pPr marL="502742" lvl="2" indent="0">
              <a:buNone/>
            </a:pPr>
            <a:endParaRPr lang="en-US" sz="2000" dirty="0" smtClean="0">
              <a:solidFill>
                <a:srgbClr val="33CCFF"/>
              </a:solidFill>
            </a:endParaRPr>
          </a:p>
          <a:p>
            <a:pPr>
              <a:buFont typeface="Arial"/>
              <a:buChar char="•"/>
            </a:pPr>
            <a:r>
              <a:rPr lang="en-US" sz="2400" b="1" dirty="0" smtClean="0">
                <a:solidFill>
                  <a:srgbClr val="FFCC00"/>
                </a:solidFill>
              </a:rPr>
              <a:t>Demographics matter</a:t>
            </a:r>
          </a:p>
          <a:p>
            <a:pPr lvl="1">
              <a:buFont typeface="Arial"/>
              <a:buChar char="•"/>
            </a:pPr>
            <a:r>
              <a:rPr lang="en-US" sz="2200" dirty="0" smtClean="0"/>
              <a:t>Changing neighborhoods</a:t>
            </a:r>
          </a:p>
          <a:p>
            <a:pPr lvl="1">
              <a:buFont typeface="Arial"/>
              <a:buChar char="•"/>
            </a:pPr>
            <a:r>
              <a:rPr lang="en-US" sz="2200" dirty="0" smtClean="0"/>
              <a:t>Immigration patterns</a:t>
            </a:r>
          </a:p>
          <a:p>
            <a:pPr marL="319927" lvl="1" indent="0">
              <a:buNone/>
            </a:pPr>
            <a:endParaRPr lang="en-US" sz="2200" dirty="0"/>
          </a:p>
          <a:p>
            <a:pPr>
              <a:buFont typeface="Arial"/>
              <a:buChar char="•"/>
            </a:pPr>
            <a:r>
              <a:rPr lang="en-US" sz="2400" b="1" dirty="0" smtClean="0">
                <a:solidFill>
                  <a:srgbClr val="FFCC00"/>
                </a:solidFill>
              </a:rPr>
              <a:t>Resources matter</a:t>
            </a:r>
          </a:p>
          <a:p>
            <a:pPr lvl="1">
              <a:buFont typeface="Arial"/>
              <a:buChar char="•"/>
            </a:pPr>
            <a:r>
              <a:rPr lang="en-US" sz="2200" dirty="0" smtClean="0"/>
              <a:t>Social support</a:t>
            </a:r>
          </a:p>
          <a:p>
            <a:pPr lvl="1">
              <a:buFont typeface="Arial"/>
              <a:buChar char="•"/>
            </a:pPr>
            <a:r>
              <a:rPr lang="en-US" sz="2200" dirty="0" smtClean="0"/>
              <a:t>Financial support</a:t>
            </a:r>
            <a:endParaRPr lang="en-US" sz="2200" dirty="0"/>
          </a:p>
          <a:p>
            <a:pPr marL="457200" lvl="1" indent="0">
              <a:buNone/>
            </a:pPr>
            <a:endParaRPr lang="en-US" sz="2200" b="1" dirty="0" smtClean="0">
              <a:solidFill>
                <a:srgbClr val="FFCC00"/>
              </a:solidFill>
            </a:endParaRPr>
          </a:p>
          <a:p>
            <a:pPr>
              <a:buFont typeface="Arial"/>
              <a:buChar char="•"/>
            </a:pPr>
            <a:r>
              <a:rPr lang="en-US" sz="2400" b="1" dirty="0" smtClean="0">
                <a:solidFill>
                  <a:srgbClr val="FFCC00"/>
                </a:solidFill>
              </a:rPr>
              <a:t>Race </a:t>
            </a:r>
            <a:r>
              <a:rPr lang="en-US" sz="2400" b="1" dirty="0">
                <a:solidFill>
                  <a:srgbClr val="FFCC00"/>
                </a:solidFill>
              </a:rPr>
              <a:t>matters</a:t>
            </a:r>
          </a:p>
          <a:p>
            <a:pPr lvl="1">
              <a:buFont typeface="Arial"/>
              <a:buChar char="•"/>
            </a:pPr>
            <a:r>
              <a:rPr lang="en-US" sz="2200" dirty="0" smtClean="0"/>
              <a:t>Race affects leadership and resources</a:t>
            </a:r>
            <a:endParaRPr lang="en-US" dirty="0"/>
          </a:p>
        </p:txBody>
      </p:sp>
    </p:spTree>
    <p:extLst>
      <p:ext uri="{BB962C8B-B14F-4D97-AF65-F5344CB8AC3E}">
        <p14:creationId xmlns:p14="http://schemas.microsoft.com/office/powerpoint/2010/main" val="3608140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2200"/>
            <a:ext cx="8229600" cy="1143000"/>
          </a:xfrm>
        </p:spPr>
        <p:txBody>
          <a:bodyPr>
            <a:normAutofit/>
          </a:bodyPr>
          <a:lstStyle/>
          <a:p>
            <a:pPr algn="ctr"/>
            <a:r>
              <a:rPr lang="en-US" dirty="0" smtClean="0">
                <a:solidFill>
                  <a:srgbClr val="33CCFF"/>
                </a:solidFill>
              </a:rPr>
              <a:t>Three Stories</a:t>
            </a:r>
            <a:endParaRPr lang="en-US" dirty="0">
              <a:solidFill>
                <a:srgbClr val="33CCFF"/>
              </a:solidFill>
            </a:endParaRPr>
          </a:p>
        </p:txBody>
      </p:sp>
    </p:spTree>
    <p:extLst>
      <p:ext uri="{BB962C8B-B14F-4D97-AF65-F5344CB8AC3E}">
        <p14:creationId xmlns:p14="http://schemas.microsoft.com/office/powerpoint/2010/main" val="22667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315200" cy="717612"/>
          </a:xfrm>
        </p:spPr>
        <p:txBody>
          <a:bodyPr>
            <a:normAutofit fontScale="90000"/>
          </a:bodyPr>
          <a:lstStyle/>
          <a:p>
            <a:pPr algn="l"/>
            <a:r>
              <a:rPr lang="en-US" dirty="0" smtClean="0">
                <a:solidFill>
                  <a:srgbClr val="FFCC00"/>
                </a:solidFill>
              </a:rPr>
              <a:t>Father </a:t>
            </a:r>
            <a:r>
              <a:rPr lang="en-US" dirty="0">
                <a:solidFill>
                  <a:srgbClr val="FFCC00"/>
                </a:solidFill>
              </a:rPr>
              <a:t>Jackson Mercer</a:t>
            </a:r>
            <a:br>
              <a:rPr lang="en-US" dirty="0">
                <a:solidFill>
                  <a:srgbClr val="FFCC00"/>
                </a:solidFill>
              </a:rPr>
            </a:br>
            <a:endParaRPr lang="en-US" dirty="0"/>
          </a:p>
        </p:txBody>
      </p:sp>
      <p:sp>
        <p:nvSpPr>
          <p:cNvPr id="3" name="Content Placeholder 2"/>
          <p:cNvSpPr>
            <a:spLocks noGrp="1"/>
          </p:cNvSpPr>
          <p:nvPr>
            <p:ph idx="1"/>
          </p:nvPr>
        </p:nvSpPr>
        <p:spPr>
          <a:xfrm>
            <a:off x="609600" y="1295400"/>
            <a:ext cx="7315200" cy="3539527"/>
          </a:xfrm>
        </p:spPr>
        <p:txBody>
          <a:bodyPr>
            <a:normAutofit/>
          </a:bodyPr>
          <a:lstStyle/>
          <a:p>
            <a:pPr lvl="1"/>
            <a:r>
              <a:rPr lang="en-US" sz="2400" dirty="0" smtClean="0"/>
              <a:t>White</a:t>
            </a:r>
          </a:p>
          <a:p>
            <a:pPr lvl="1"/>
            <a:r>
              <a:rPr lang="en-US" sz="2400" dirty="0" smtClean="0"/>
              <a:t>Northeast</a:t>
            </a:r>
            <a:endParaRPr lang="en-US" sz="2400" dirty="0"/>
          </a:p>
          <a:p>
            <a:pPr lvl="1"/>
            <a:r>
              <a:rPr lang="en-US" sz="2400" dirty="0"/>
              <a:t>Catholic</a:t>
            </a:r>
          </a:p>
          <a:p>
            <a:pPr lvl="1"/>
            <a:r>
              <a:rPr lang="en-US" sz="2400" dirty="0"/>
              <a:t>1/3 each African American, Anglo and Black immigrant</a:t>
            </a:r>
          </a:p>
          <a:p>
            <a:pPr lvl="1"/>
            <a:r>
              <a:rPr lang="en-US" sz="2400" dirty="0" smtClean="0"/>
              <a:t>Middle </a:t>
            </a:r>
            <a:r>
              <a:rPr lang="en-US" sz="2400" dirty="0"/>
              <a:t>age – Seniors</a:t>
            </a:r>
          </a:p>
          <a:p>
            <a:pPr lvl="1"/>
            <a:r>
              <a:rPr lang="en-US" sz="2400" dirty="0"/>
              <a:t>Attendance: 475</a:t>
            </a:r>
          </a:p>
          <a:p>
            <a:pPr lvl="1"/>
            <a:endParaRPr lang="en-US" dirty="0" smtClean="0"/>
          </a:p>
          <a:p>
            <a:pPr lvl="1"/>
            <a:endParaRPr lang="en-US" dirty="0"/>
          </a:p>
        </p:txBody>
      </p:sp>
    </p:spTree>
    <p:extLst>
      <p:ext uri="{BB962C8B-B14F-4D97-AF65-F5344CB8AC3E}">
        <p14:creationId xmlns:p14="http://schemas.microsoft.com/office/powerpoint/2010/main" val="2105557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5791200"/>
            <a:ext cx="7315200" cy="717612"/>
          </a:xfrm>
        </p:spPr>
        <p:txBody>
          <a:bodyPr>
            <a:normAutofit/>
          </a:bodyPr>
          <a:lstStyle/>
          <a:p>
            <a:pPr marL="45704" indent="0" algn="r"/>
            <a:r>
              <a:rPr lang="en-US" sz="1800" b="1" dirty="0">
                <a:solidFill>
                  <a:srgbClr val="FFCC00"/>
                </a:solidFill>
              </a:rPr>
              <a:t>Father Jackson Mercer</a:t>
            </a:r>
          </a:p>
        </p:txBody>
      </p:sp>
      <p:sp>
        <p:nvSpPr>
          <p:cNvPr id="3" name="Content Placeholder 2"/>
          <p:cNvSpPr>
            <a:spLocks noGrp="1"/>
          </p:cNvSpPr>
          <p:nvPr>
            <p:ph idx="1"/>
          </p:nvPr>
        </p:nvSpPr>
        <p:spPr>
          <a:xfrm>
            <a:off x="609600" y="1295400"/>
            <a:ext cx="7772400" cy="3539527"/>
          </a:xfrm>
        </p:spPr>
        <p:txBody>
          <a:bodyPr>
            <a:noAutofit/>
          </a:bodyPr>
          <a:lstStyle/>
          <a:p>
            <a:pPr marL="45704" indent="0">
              <a:buNone/>
            </a:pPr>
            <a:r>
              <a:rPr lang="en-US" sz="2400" dirty="0" smtClean="0"/>
              <a:t>Basically</a:t>
            </a:r>
            <a:r>
              <a:rPr lang="en-US" sz="2400" dirty="0"/>
              <a:t>, from the </a:t>
            </a:r>
            <a:r>
              <a:rPr lang="en-US" sz="2400" dirty="0" smtClean="0"/>
              <a:t>seminary</a:t>
            </a:r>
            <a:r>
              <a:rPr lang="en-US" sz="2400" dirty="0"/>
              <a:t>, </a:t>
            </a:r>
            <a:r>
              <a:rPr lang="en-US" sz="2400" dirty="0">
                <a:solidFill>
                  <a:srgbClr val="33CCFF"/>
                </a:solidFill>
              </a:rPr>
              <a:t>I was taught to preach like seven to ten minutes to a white congregation</a:t>
            </a:r>
            <a:r>
              <a:rPr lang="en-US" sz="2400" dirty="0"/>
              <a:t>.  So when I got to the black congregation. I thought, “Now what am I doing?” A lady said to me one Sunday, “We guess you don’t like to preach too much, do you?” I said, “Why?” She said, “</a:t>
            </a:r>
            <a:r>
              <a:rPr lang="en-US" sz="2400" dirty="0">
                <a:solidFill>
                  <a:srgbClr val="33CCFF"/>
                </a:solidFill>
              </a:rPr>
              <a:t>We’re used to having somebody preach the word, teach the word, and bring it home.” I said, “Really?” I said, “What’s that mean?</a:t>
            </a:r>
            <a:r>
              <a:rPr lang="en-US" sz="2400" dirty="0"/>
              <a:t>”  I said, my interpretation was, “You want me to preach longer?” She goes, “No, I don’t care how long you preach. </a:t>
            </a:r>
            <a:r>
              <a:rPr lang="en-US" sz="2400" dirty="0">
                <a:solidFill>
                  <a:srgbClr val="33CCFF"/>
                </a:solidFill>
              </a:rPr>
              <a:t>Just preach it, teach it, and bring it home.</a:t>
            </a:r>
            <a:r>
              <a:rPr lang="en-US" sz="2400" dirty="0" smtClean="0">
                <a:solidFill>
                  <a:srgbClr val="33CCFF"/>
                </a:solidFill>
              </a:rPr>
              <a:t>”</a:t>
            </a:r>
            <a:endParaRPr lang="en-US" sz="2400" dirty="0">
              <a:solidFill>
                <a:srgbClr val="33CCFF"/>
              </a:solidFill>
            </a:endParaRPr>
          </a:p>
        </p:txBody>
      </p:sp>
    </p:spTree>
    <p:extLst>
      <p:ext uri="{BB962C8B-B14F-4D97-AF65-F5344CB8AC3E}">
        <p14:creationId xmlns:p14="http://schemas.microsoft.com/office/powerpoint/2010/main" val="140612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5562600"/>
            <a:ext cx="7315200" cy="717612"/>
          </a:xfrm>
        </p:spPr>
        <p:txBody>
          <a:bodyPr>
            <a:normAutofit/>
          </a:bodyPr>
          <a:lstStyle/>
          <a:p>
            <a:pPr marL="45704" indent="0" algn="r"/>
            <a:r>
              <a:rPr lang="en-US" sz="1800" dirty="0">
                <a:solidFill>
                  <a:srgbClr val="FFCC00"/>
                </a:solidFill>
              </a:rPr>
              <a:t>Father Jackson Mercer</a:t>
            </a:r>
          </a:p>
        </p:txBody>
      </p:sp>
      <p:sp>
        <p:nvSpPr>
          <p:cNvPr id="3" name="Content Placeholder 2"/>
          <p:cNvSpPr>
            <a:spLocks noGrp="1"/>
          </p:cNvSpPr>
          <p:nvPr>
            <p:ph idx="1"/>
          </p:nvPr>
        </p:nvSpPr>
        <p:spPr>
          <a:xfrm>
            <a:off x="609600" y="1524000"/>
            <a:ext cx="7315200" cy="3539527"/>
          </a:xfrm>
        </p:spPr>
        <p:txBody>
          <a:bodyPr>
            <a:noAutofit/>
          </a:bodyPr>
          <a:lstStyle/>
          <a:p>
            <a:pPr marL="45704" indent="0">
              <a:buNone/>
            </a:pPr>
            <a:r>
              <a:rPr lang="en-US" dirty="0" smtClean="0"/>
              <a:t>Well</a:t>
            </a:r>
            <a:r>
              <a:rPr lang="en-US" dirty="0"/>
              <a:t>, I still didn’t know what that meant so there </a:t>
            </a:r>
            <a:r>
              <a:rPr lang="en-US" dirty="0" smtClean="0"/>
              <a:t>was</a:t>
            </a:r>
            <a:r>
              <a:rPr lang="en-US" dirty="0"/>
              <a:t> </a:t>
            </a:r>
            <a:r>
              <a:rPr lang="en-US" dirty="0" smtClean="0"/>
              <a:t>a </a:t>
            </a:r>
            <a:r>
              <a:rPr lang="en-US" dirty="0"/>
              <a:t>Baptist </a:t>
            </a:r>
            <a:r>
              <a:rPr lang="en-US" dirty="0" smtClean="0"/>
              <a:t>minister</a:t>
            </a:r>
            <a:r>
              <a:rPr lang="en-US" dirty="0"/>
              <a:t> </a:t>
            </a:r>
            <a:r>
              <a:rPr lang="en-US" dirty="0" smtClean="0"/>
              <a:t>who </a:t>
            </a:r>
            <a:r>
              <a:rPr lang="en-US" dirty="0"/>
              <a:t>was teaching at </a:t>
            </a:r>
            <a:r>
              <a:rPr lang="en-US" dirty="0" smtClean="0"/>
              <a:t>the seminary </a:t>
            </a:r>
            <a:r>
              <a:rPr lang="en-US" dirty="0"/>
              <a:t>over here.  He had a </a:t>
            </a:r>
            <a:r>
              <a:rPr lang="en-US" dirty="0" smtClean="0"/>
              <a:t>night school </a:t>
            </a:r>
            <a:r>
              <a:rPr lang="en-US" dirty="0"/>
              <a:t>and he was teaching a course called, </a:t>
            </a:r>
            <a:r>
              <a:rPr lang="en-US" dirty="0">
                <a:solidFill>
                  <a:srgbClr val="33CCFF"/>
                </a:solidFill>
              </a:rPr>
              <a:t>“Preaching and Ministry in the Black Churches.”  So I signed up for the course.  </a:t>
            </a:r>
            <a:endParaRPr lang="en-US" dirty="0"/>
          </a:p>
        </p:txBody>
      </p:sp>
    </p:spTree>
    <p:extLst>
      <p:ext uri="{BB962C8B-B14F-4D97-AF65-F5344CB8AC3E}">
        <p14:creationId xmlns:p14="http://schemas.microsoft.com/office/powerpoint/2010/main" val="697403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5334000"/>
            <a:ext cx="7315200" cy="773097"/>
          </a:xfrm>
        </p:spPr>
        <p:txBody>
          <a:bodyPr>
            <a:normAutofit/>
          </a:bodyPr>
          <a:lstStyle/>
          <a:p>
            <a:pPr algn="r"/>
            <a:r>
              <a:rPr lang="en-US" sz="1800" dirty="0">
                <a:solidFill>
                  <a:srgbClr val="FFCC00"/>
                </a:solidFill>
              </a:rPr>
              <a:t>Father Jackson Mercer</a:t>
            </a:r>
            <a:endParaRPr lang="en-US" sz="1800" dirty="0"/>
          </a:p>
        </p:txBody>
      </p:sp>
      <p:sp>
        <p:nvSpPr>
          <p:cNvPr id="3" name="Content Placeholder 2"/>
          <p:cNvSpPr>
            <a:spLocks noGrp="1"/>
          </p:cNvSpPr>
          <p:nvPr>
            <p:ph idx="1"/>
          </p:nvPr>
        </p:nvSpPr>
        <p:spPr>
          <a:xfrm>
            <a:off x="838200" y="914400"/>
            <a:ext cx="7315200" cy="3539527"/>
          </a:xfrm>
        </p:spPr>
        <p:txBody>
          <a:bodyPr>
            <a:noAutofit/>
          </a:bodyPr>
          <a:lstStyle/>
          <a:p>
            <a:pPr marL="45704" indent="0">
              <a:buNone/>
            </a:pPr>
            <a:r>
              <a:rPr lang="en-US" sz="2400" dirty="0" smtClean="0"/>
              <a:t>…</a:t>
            </a:r>
            <a:r>
              <a:rPr lang="en-US" sz="2400" dirty="0" smtClean="0">
                <a:solidFill>
                  <a:srgbClr val="33CCFF"/>
                </a:solidFill>
              </a:rPr>
              <a:t>So</a:t>
            </a:r>
            <a:r>
              <a:rPr lang="en-US" sz="2400" dirty="0" smtClean="0"/>
              <a:t> </a:t>
            </a:r>
            <a:r>
              <a:rPr lang="en-US" sz="2400" dirty="0">
                <a:solidFill>
                  <a:srgbClr val="33CCFF"/>
                </a:solidFill>
              </a:rPr>
              <a:t>it was a much different learning but I had to learn how to do that. </a:t>
            </a:r>
            <a:r>
              <a:rPr lang="en-US" sz="2400" dirty="0" smtClean="0">
                <a:solidFill>
                  <a:srgbClr val="33CCFF"/>
                </a:solidFill>
              </a:rPr>
              <a:t> </a:t>
            </a:r>
            <a:r>
              <a:rPr lang="en-US" sz="2400" dirty="0" smtClean="0"/>
              <a:t>So </a:t>
            </a:r>
            <a:r>
              <a:rPr lang="en-US" sz="2400" dirty="0"/>
              <a:t>I learned how to do that and I’ve enjoyed that and it’s helped me to come out of myself more and helped the congregation more understand the word. So </a:t>
            </a:r>
            <a:r>
              <a:rPr lang="en-US" sz="2400" dirty="0">
                <a:solidFill>
                  <a:srgbClr val="33CCFF"/>
                </a:solidFill>
              </a:rPr>
              <a:t>when I came here with a mixed congregation of white and African American and immigrant, I’m thinking, “Oh, my Lord, now what do I have to learn? </a:t>
            </a:r>
            <a:r>
              <a:rPr lang="en-US" sz="2400" dirty="0">
                <a:solidFill>
                  <a:srgbClr val="FFFFFF"/>
                </a:solidFill>
              </a:rPr>
              <a:t>Do I have to do that all over again and learn different stuff?” But I just </a:t>
            </a:r>
            <a:r>
              <a:rPr lang="en-US" sz="2400" dirty="0" smtClean="0">
                <a:solidFill>
                  <a:srgbClr val="FFFFFF"/>
                </a:solidFill>
              </a:rPr>
              <a:t>probably </a:t>
            </a:r>
            <a:r>
              <a:rPr lang="en-US" sz="2400" dirty="0">
                <a:solidFill>
                  <a:srgbClr val="FFFFFF"/>
                </a:solidFill>
              </a:rPr>
              <a:t>to temper the style somewhat…</a:t>
            </a:r>
          </a:p>
          <a:p>
            <a:pPr marL="45704" indent="0">
              <a:buNone/>
            </a:pPr>
            <a:endParaRPr lang="en-US" sz="2400" dirty="0"/>
          </a:p>
        </p:txBody>
      </p:sp>
    </p:spTree>
    <p:extLst>
      <p:ext uri="{BB962C8B-B14F-4D97-AF65-F5344CB8AC3E}">
        <p14:creationId xmlns:p14="http://schemas.microsoft.com/office/powerpoint/2010/main" val="771905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pPr marL="0" indent="0" algn="ctr">
              <a:buNone/>
            </a:pPr>
            <a:r>
              <a:rPr lang="en-US" dirty="0" smtClean="0">
                <a:solidFill>
                  <a:srgbClr val="33CCFF"/>
                </a:solidFill>
              </a:rPr>
              <a:t>Sociological Imagination</a:t>
            </a:r>
          </a:p>
          <a:p>
            <a:pPr marL="0" indent="0" algn="ctr">
              <a:buNone/>
            </a:pPr>
            <a:r>
              <a:rPr lang="en-US" i="1" dirty="0"/>
              <a:t>C</a:t>
            </a:r>
            <a:r>
              <a:rPr lang="en-US" i="1" dirty="0" smtClean="0"/>
              <a:t>. Wright Mills</a:t>
            </a:r>
          </a:p>
          <a:p>
            <a:pPr marL="0" indent="0" algn="ctr">
              <a:buNone/>
            </a:pPr>
            <a:endParaRPr lang="en-US" i="1" dirty="0"/>
          </a:p>
          <a:p>
            <a:pPr marL="0" indent="0" algn="ctr">
              <a:buNone/>
            </a:pPr>
            <a:r>
              <a:rPr lang="en-US" i="1" dirty="0" smtClean="0"/>
              <a:t>Awareness of the connection between </a:t>
            </a:r>
          </a:p>
          <a:p>
            <a:pPr marL="0" indent="0" algn="ctr">
              <a:buNone/>
            </a:pPr>
            <a:r>
              <a:rPr lang="en-US" i="1" dirty="0" smtClean="0"/>
              <a:t>personal experiences and social conditions.</a:t>
            </a:r>
            <a:endParaRPr lang="en-US" i="1" dirty="0"/>
          </a:p>
          <a:p>
            <a:endParaRPr lang="en-US" dirty="0"/>
          </a:p>
        </p:txBody>
      </p:sp>
    </p:spTree>
    <p:extLst>
      <p:ext uri="{BB962C8B-B14F-4D97-AF65-F5344CB8AC3E}">
        <p14:creationId xmlns:p14="http://schemas.microsoft.com/office/powerpoint/2010/main" val="4168546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5715000"/>
            <a:ext cx="7315200" cy="773097"/>
          </a:xfrm>
        </p:spPr>
        <p:txBody>
          <a:bodyPr>
            <a:normAutofit/>
          </a:bodyPr>
          <a:lstStyle/>
          <a:p>
            <a:pPr marL="45704" indent="0" algn="r"/>
            <a:r>
              <a:rPr lang="en-US" sz="1800" b="1" dirty="0">
                <a:solidFill>
                  <a:srgbClr val="FFCC00"/>
                </a:solidFill>
              </a:rPr>
              <a:t>Father Jackson Mercer</a:t>
            </a:r>
          </a:p>
        </p:txBody>
      </p:sp>
      <p:sp>
        <p:nvSpPr>
          <p:cNvPr id="3" name="Content Placeholder 2"/>
          <p:cNvSpPr>
            <a:spLocks noGrp="1"/>
          </p:cNvSpPr>
          <p:nvPr>
            <p:ph idx="1"/>
          </p:nvPr>
        </p:nvSpPr>
        <p:spPr>
          <a:xfrm>
            <a:off x="762000" y="1219200"/>
            <a:ext cx="7772400" cy="3539527"/>
          </a:xfrm>
        </p:spPr>
        <p:txBody>
          <a:bodyPr>
            <a:noAutofit/>
          </a:bodyPr>
          <a:lstStyle/>
          <a:p>
            <a:pPr marL="45704" indent="0">
              <a:buNone/>
            </a:pPr>
            <a:r>
              <a:rPr lang="en-US" sz="2200" dirty="0" smtClean="0"/>
              <a:t>Now </a:t>
            </a:r>
            <a:r>
              <a:rPr lang="en-US" sz="2200" dirty="0"/>
              <a:t>we did have, </a:t>
            </a:r>
            <a:r>
              <a:rPr lang="en-US" sz="2200" dirty="0">
                <a:solidFill>
                  <a:srgbClr val="33CCFF"/>
                </a:solidFill>
              </a:rPr>
              <a:t>years ago when we started the gospel choir</a:t>
            </a:r>
            <a:r>
              <a:rPr lang="en-US" sz="2200" dirty="0" smtClean="0"/>
              <a:t>,– </a:t>
            </a:r>
            <a:r>
              <a:rPr lang="en-US" sz="2200" dirty="0"/>
              <a:t>we started the gospel choir in the fall and the first Black History month in </a:t>
            </a:r>
            <a:r>
              <a:rPr lang="en-US" sz="2200" dirty="0" smtClean="0"/>
              <a:t>February….the </a:t>
            </a:r>
            <a:r>
              <a:rPr lang="en-US" sz="2200" dirty="0"/>
              <a:t>gospel choir was singing.  This is a great story. This lady got up and said, “Our closing song today is going to </a:t>
            </a:r>
            <a:r>
              <a:rPr lang="en-US" sz="2200" dirty="0" smtClean="0"/>
              <a:t>be </a:t>
            </a:r>
            <a:r>
              <a:rPr lang="en-US" sz="2200" dirty="0" smtClean="0">
                <a:solidFill>
                  <a:srgbClr val="33CCFF"/>
                </a:solidFill>
              </a:rPr>
              <a:t>Lift </a:t>
            </a:r>
            <a:r>
              <a:rPr lang="en-US" sz="2200" dirty="0">
                <a:solidFill>
                  <a:srgbClr val="33CCFF"/>
                </a:solidFill>
              </a:rPr>
              <a:t>Up Your Voice and Sing, the Black National Anthem</a:t>
            </a:r>
            <a:r>
              <a:rPr lang="en-US" sz="2200" dirty="0"/>
              <a:t>.” [Singing] Lift every voice. This guy gets up and he walks up to the podium. He was a World War II </a:t>
            </a:r>
            <a:r>
              <a:rPr lang="en-US" sz="2200" dirty="0" smtClean="0"/>
              <a:t>commander</a:t>
            </a:r>
            <a:r>
              <a:rPr lang="en-US" sz="2200" dirty="0"/>
              <a:t>.  Big, rough guy and everything. And he grabs the microphone. He goes, </a:t>
            </a:r>
            <a:r>
              <a:rPr lang="en-US" sz="2200" dirty="0">
                <a:solidFill>
                  <a:srgbClr val="33CCFF"/>
                </a:solidFill>
              </a:rPr>
              <a:t>“Wait a minute, wait a minute. There’s only one national anthem. What is this black national anthem stuff?”</a:t>
            </a:r>
            <a:r>
              <a:rPr lang="en-US" sz="2200" dirty="0"/>
              <a:t> Well, the choir, you know, they – years ago, it would’ve been a big scuffle. But the choir just kept singing, “Lift every voice and sing, the words in Heaven ring.</a:t>
            </a:r>
            <a:r>
              <a:rPr lang="en-US" sz="2200" dirty="0" smtClean="0"/>
              <a:t>”</a:t>
            </a:r>
            <a:endParaRPr lang="en-US" sz="2200" dirty="0"/>
          </a:p>
        </p:txBody>
      </p:sp>
    </p:spTree>
    <p:extLst>
      <p:ext uri="{BB962C8B-B14F-4D97-AF65-F5344CB8AC3E}">
        <p14:creationId xmlns:p14="http://schemas.microsoft.com/office/powerpoint/2010/main" val="588906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4953000"/>
            <a:ext cx="7315200" cy="773097"/>
          </a:xfrm>
        </p:spPr>
        <p:txBody>
          <a:bodyPr>
            <a:normAutofit/>
          </a:bodyPr>
          <a:lstStyle/>
          <a:p>
            <a:pPr marL="45704" indent="0" algn="r"/>
            <a:r>
              <a:rPr lang="en-US" sz="1800" dirty="0">
                <a:solidFill>
                  <a:srgbClr val="FFCC00"/>
                </a:solidFill>
              </a:rPr>
              <a:t>Father Jackson Mercer</a:t>
            </a:r>
          </a:p>
        </p:txBody>
      </p:sp>
      <p:sp>
        <p:nvSpPr>
          <p:cNvPr id="3" name="Content Placeholder 2"/>
          <p:cNvSpPr>
            <a:spLocks noGrp="1"/>
          </p:cNvSpPr>
          <p:nvPr>
            <p:ph idx="1"/>
          </p:nvPr>
        </p:nvSpPr>
        <p:spPr>
          <a:xfrm>
            <a:off x="838200" y="1295402"/>
            <a:ext cx="7315200" cy="3539527"/>
          </a:xfrm>
        </p:spPr>
        <p:txBody>
          <a:bodyPr>
            <a:noAutofit/>
          </a:bodyPr>
          <a:lstStyle/>
          <a:p>
            <a:pPr marL="45704" indent="0">
              <a:buNone/>
            </a:pPr>
            <a:r>
              <a:rPr lang="en-US" sz="2400" dirty="0" smtClean="0"/>
              <a:t>And </a:t>
            </a:r>
            <a:r>
              <a:rPr lang="en-US" sz="2400" dirty="0"/>
              <a:t>he’s going, “I don’t believe this. What’s going on there?” [Singing] </a:t>
            </a:r>
            <a:r>
              <a:rPr lang="en-US" sz="2400" dirty="0" err="1"/>
              <a:t>Dadadadadadada</a:t>
            </a:r>
            <a:r>
              <a:rPr lang="en-US" sz="2400" dirty="0"/>
              <a:t>. “Okay, is anybody going to stop this?” [Singing] </a:t>
            </a:r>
            <a:r>
              <a:rPr lang="en-US" sz="2400" dirty="0" err="1"/>
              <a:t>Dadada</a:t>
            </a:r>
            <a:r>
              <a:rPr lang="en-US" sz="2400" dirty="0"/>
              <a:t>…</a:t>
            </a:r>
            <a:r>
              <a:rPr lang="en-US" sz="2400" dirty="0">
                <a:solidFill>
                  <a:srgbClr val="33CCFF"/>
                </a:solidFill>
              </a:rPr>
              <a:t>They’re just singing in the background and he’s going through this rant</a:t>
            </a:r>
            <a:r>
              <a:rPr lang="en-US" sz="2400" dirty="0"/>
              <a:t>.  His wife walked out of church because she was so embarrassed by her husband doing this.  And, </a:t>
            </a:r>
            <a:r>
              <a:rPr lang="en-US" sz="2400" dirty="0" smtClean="0"/>
              <a:t>he </a:t>
            </a:r>
            <a:r>
              <a:rPr lang="en-US" sz="2400" dirty="0"/>
              <a:t>just got tired </a:t>
            </a:r>
            <a:r>
              <a:rPr lang="en-US" sz="2400" dirty="0" smtClean="0"/>
              <a:t>of </a:t>
            </a:r>
            <a:r>
              <a:rPr lang="en-US" sz="2400" dirty="0"/>
              <a:t>saying something and he came back and he sat down and the choir finished the song and, and [laugh]…[</a:t>
            </a:r>
            <a:r>
              <a:rPr lang="en-US" sz="2400" i="1" dirty="0"/>
              <a:t>I: What did you do?</a:t>
            </a:r>
            <a:r>
              <a:rPr lang="en-US" sz="2400" i="1" dirty="0" smtClean="0"/>
              <a:t>]</a:t>
            </a:r>
            <a:endParaRPr lang="en-US" sz="2400" dirty="0"/>
          </a:p>
        </p:txBody>
      </p:sp>
    </p:spTree>
    <p:extLst>
      <p:ext uri="{BB962C8B-B14F-4D97-AF65-F5344CB8AC3E}">
        <p14:creationId xmlns:p14="http://schemas.microsoft.com/office/powerpoint/2010/main" val="3177790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5410200"/>
            <a:ext cx="7315200" cy="773097"/>
          </a:xfrm>
        </p:spPr>
        <p:txBody>
          <a:bodyPr>
            <a:normAutofit/>
          </a:bodyPr>
          <a:lstStyle/>
          <a:p>
            <a:pPr marL="45704" indent="0" algn="r"/>
            <a:r>
              <a:rPr lang="en-US" sz="1800" dirty="0">
                <a:solidFill>
                  <a:srgbClr val="FFCC00"/>
                </a:solidFill>
              </a:rPr>
              <a:t>Father Jackson Mercer</a:t>
            </a:r>
          </a:p>
        </p:txBody>
      </p:sp>
      <p:sp>
        <p:nvSpPr>
          <p:cNvPr id="3" name="Content Placeholder 2"/>
          <p:cNvSpPr>
            <a:spLocks noGrp="1"/>
          </p:cNvSpPr>
          <p:nvPr>
            <p:ph idx="1"/>
          </p:nvPr>
        </p:nvSpPr>
        <p:spPr>
          <a:xfrm>
            <a:off x="838200" y="1066800"/>
            <a:ext cx="7315200" cy="3539527"/>
          </a:xfrm>
        </p:spPr>
        <p:txBody>
          <a:bodyPr>
            <a:noAutofit/>
          </a:bodyPr>
          <a:lstStyle/>
          <a:p>
            <a:pPr marL="45704" indent="0">
              <a:buNone/>
            </a:pPr>
            <a:r>
              <a:rPr lang="en-US" sz="2400" dirty="0" smtClean="0"/>
              <a:t>But</a:t>
            </a:r>
            <a:r>
              <a:rPr lang="en-US" sz="2400" dirty="0"/>
              <a:t>, well, I was already walking out of church when he started. And I turned around and saw – so </a:t>
            </a:r>
            <a:r>
              <a:rPr lang="en-US" sz="2400" dirty="0">
                <a:solidFill>
                  <a:srgbClr val="33CCFF"/>
                </a:solidFill>
              </a:rPr>
              <a:t>I just let it be</a:t>
            </a:r>
            <a:r>
              <a:rPr lang="en-US" sz="2400" dirty="0"/>
              <a:t>. I didn’t try to run up and stop it or anything else</a:t>
            </a:r>
            <a:r>
              <a:rPr lang="en-US" sz="2400" dirty="0" smtClean="0"/>
              <a:t>...</a:t>
            </a:r>
            <a:r>
              <a:rPr lang="en-US" sz="2400" dirty="0"/>
              <a:t>Because the choir was singing and he was ranting. I’m thinking, “This is an unbelievable scene.” They just were going [laughter] on with the singing while this guy... So when it was over, I looked at the choir and I said, </a:t>
            </a:r>
            <a:r>
              <a:rPr lang="en-US" sz="2400" dirty="0">
                <a:solidFill>
                  <a:srgbClr val="33CCFF"/>
                </a:solidFill>
              </a:rPr>
              <a:t>“You okay?” “Okay? What do you mean?” “I looked at you and Jack was…” “Oh, that’s Jack</a:t>
            </a:r>
            <a:r>
              <a:rPr lang="en-US" sz="2400" dirty="0"/>
              <a:t>. You know the way Jack is. He’s just…” And they just kind of dismissed it and said, “What’s the big deal?”</a:t>
            </a:r>
          </a:p>
        </p:txBody>
      </p:sp>
    </p:spTree>
    <p:extLst>
      <p:ext uri="{BB962C8B-B14F-4D97-AF65-F5344CB8AC3E}">
        <p14:creationId xmlns:p14="http://schemas.microsoft.com/office/powerpoint/2010/main" val="422071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105400"/>
            <a:ext cx="7315200" cy="773097"/>
          </a:xfrm>
        </p:spPr>
        <p:txBody>
          <a:bodyPr>
            <a:normAutofit/>
          </a:bodyPr>
          <a:lstStyle/>
          <a:p>
            <a:pPr marL="45704" indent="0" algn="r"/>
            <a:r>
              <a:rPr lang="en-US" sz="1800" dirty="0">
                <a:solidFill>
                  <a:srgbClr val="FFCC00"/>
                </a:solidFill>
              </a:rPr>
              <a:t>Father Jackson Mercer</a:t>
            </a:r>
          </a:p>
        </p:txBody>
      </p:sp>
      <p:sp>
        <p:nvSpPr>
          <p:cNvPr id="3" name="Content Placeholder 2"/>
          <p:cNvSpPr>
            <a:spLocks noGrp="1"/>
          </p:cNvSpPr>
          <p:nvPr>
            <p:ph idx="1"/>
          </p:nvPr>
        </p:nvSpPr>
        <p:spPr>
          <a:xfrm>
            <a:off x="838200" y="1295402"/>
            <a:ext cx="7315200" cy="3539527"/>
          </a:xfrm>
        </p:spPr>
        <p:txBody>
          <a:bodyPr>
            <a:noAutofit/>
          </a:bodyPr>
          <a:lstStyle/>
          <a:p>
            <a:pPr marL="45704" indent="0">
              <a:buNone/>
            </a:pPr>
            <a:r>
              <a:rPr lang="en-US" sz="2600" dirty="0" smtClean="0"/>
              <a:t>And </a:t>
            </a:r>
            <a:r>
              <a:rPr lang="en-US" sz="2600" dirty="0"/>
              <a:t>at each stage, as that change is happening from white to African American, African American to immigrant there were always people that left.  </a:t>
            </a:r>
            <a:r>
              <a:rPr lang="en-US" sz="2600" dirty="0">
                <a:solidFill>
                  <a:srgbClr val="33CCFF"/>
                </a:solidFill>
              </a:rPr>
              <a:t>You know, there were white people that left when the blacks moved in.  And there were – some of the people left when the immigrants moved in </a:t>
            </a:r>
            <a:r>
              <a:rPr lang="en-US" sz="2600" dirty="0"/>
              <a:t>because they just assumed everybody was illegal and they didn’t want </a:t>
            </a:r>
            <a:r>
              <a:rPr lang="en-US" sz="2600" dirty="0" smtClean="0"/>
              <a:t>us </a:t>
            </a:r>
            <a:r>
              <a:rPr lang="en-US" sz="2600" dirty="0"/>
              <a:t>to get in </a:t>
            </a:r>
            <a:r>
              <a:rPr lang="en-US" sz="2600" dirty="0" smtClean="0"/>
              <a:t>trouble, </a:t>
            </a:r>
            <a:r>
              <a:rPr lang="en-US" sz="2600" dirty="0"/>
              <a:t>you know, </a:t>
            </a:r>
            <a:r>
              <a:rPr lang="en-US" sz="2600" dirty="0" smtClean="0"/>
              <a:t>so those kind </a:t>
            </a:r>
            <a:r>
              <a:rPr lang="en-US" sz="2600" dirty="0"/>
              <a:t>of </a:t>
            </a:r>
            <a:r>
              <a:rPr lang="en-US" sz="2600" dirty="0" smtClean="0"/>
              <a:t>people </a:t>
            </a:r>
            <a:r>
              <a:rPr lang="en-US" sz="2600" dirty="0"/>
              <a:t>didn’t hang around</a:t>
            </a:r>
            <a:r>
              <a:rPr lang="en-US" sz="2600" dirty="0" smtClean="0"/>
              <a:t>…</a:t>
            </a:r>
            <a:endParaRPr lang="en-US" sz="2600" dirty="0"/>
          </a:p>
        </p:txBody>
      </p:sp>
    </p:spTree>
    <p:extLst>
      <p:ext uri="{BB962C8B-B14F-4D97-AF65-F5344CB8AC3E}">
        <p14:creationId xmlns:p14="http://schemas.microsoft.com/office/powerpoint/2010/main" val="2116644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5486400"/>
            <a:ext cx="7315200" cy="773097"/>
          </a:xfrm>
        </p:spPr>
        <p:txBody>
          <a:bodyPr>
            <a:normAutofit/>
          </a:bodyPr>
          <a:lstStyle/>
          <a:p>
            <a:pPr marL="45704" indent="0" algn="r"/>
            <a:r>
              <a:rPr lang="en-US" sz="1800" dirty="0">
                <a:solidFill>
                  <a:srgbClr val="FFCC00"/>
                </a:solidFill>
              </a:rPr>
              <a:t>Father Jackson Mercer</a:t>
            </a:r>
          </a:p>
        </p:txBody>
      </p:sp>
      <p:sp>
        <p:nvSpPr>
          <p:cNvPr id="3" name="Content Placeholder 2"/>
          <p:cNvSpPr>
            <a:spLocks noGrp="1"/>
          </p:cNvSpPr>
          <p:nvPr>
            <p:ph idx="1"/>
          </p:nvPr>
        </p:nvSpPr>
        <p:spPr>
          <a:xfrm>
            <a:off x="762000" y="762000"/>
            <a:ext cx="7543800" cy="4800600"/>
          </a:xfrm>
        </p:spPr>
        <p:txBody>
          <a:bodyPr>
            <a:noAutofit/>
          </a:bodyPr>
          <a:lstStyle/>
          <a:p>
            <a:pPr marL="45704" indent="0">
              <a:buNone/>
            </a:pPr>
            <a:r>
              <a:rPr lang="en-US" sz="2200" dirty="0" smtClean="0"/>
              <a:t>Because </a:t>
            </a:r>
            <a:r>
              <a:rPr lang="en-US" sz="2200" dirty="0"/>
              <a:t>they asked me, “</a:t>
            </a:r>
            <a:r>
              <a:rPr lang="en-US" sz="2200" dirty="0">
                <a:solidFill>
                  <a:srgbClr val="33CCFF"/>
                </a:solidFill>
              </a:rPr>
              <a:t>Are all these people illegal</a:t>
            </a:r>
            <a:r>
              <a:rPr lang="en-US" sz="2200" dirty="0"/>
              <a:t>?”  Yeah, yeah. “All these people undocumented?” I said, “Well, not all of them.” “Oh, you mean, some of them are?” “Yeah, some of them are. That’s why they’re here, to get their things straightened out.  They come for the Immigration Center.” People said to me – uh, one lady said to me, “So, uh, somebody comes to your office and they’re undocumented.” “Yeah.” “So why don’t you call the police?”  I said, “Well, because we’re a church. We’re trying to get people back on track and </a:t>
            </a:r>
            <a:r>
              <a:rPr lang="en-US" sz="2200" dirty="0" smtClean="0"/>
              <a:t>get their </a:t>
            </a:r>
            <a:r>
              <a:rPr lang="en-US" sz="2200" dirty="0"/>
              <a:t>status adjusted and stuff.” “But they’re illegal.”  I said, “Well, yeah, but I mean, they came here and they want to start a life and we can help them do that. </a:t>
            </a:r>
            <a:r>
              <a:rPr lang="en-US" sz="2200" dirty="0">
                <a:solidFill>
                  <a:srgbClr val="33CCFF"/>
                </a:solidFill>
              </a:rPr>
              <a:t>We’re a church, by the way, we’re </a:t>
            </a:r>
            <a:r>
              <a:rPr lang="en-US" sz="2200" dirty="0" smtClean="0">
                <a:solidFill>
                  <a:srgbClr val="33CCFF"/>
                </a:solidFill>
              </a:rPr>
              <a:t>not the police</a:t>
            </a:r>
            <a:r>
              <a:rPr lang="en-US" sz="2200" dirty="0" smtClean="0"/>
              <a:t>.”  </a:t>
            </a:r>
            <a:r>
              <a:rPr lang="en-US" sz="2200" dirty="0"/>
              <a:t>But some people just couldn’t understand that.</a:t>
            </a:r>
          </a:p>
        </p:txBody>
      </p:sp>
    </p:spTree>
    <p:extLst>
      <p:ext uri="{BB962C8B-B14F-4D97-AF65-F5344CB8AC3E}">
        <p14:creationId xmlns:p14="http://schemas.microsoft.com/office/powerpoint/2010/main" val="445011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4422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solidFill>
                  <a:srgbClr val="33CCFF"/>
                </a:solidFill>
              </a:rPr>
              <a:t>Estranged Pioneers</a:t>
            </a:r>
            <a:endParaRPr lang="en-US" dirty="0">
              <a:solidFill>
                <a:srgbClr val="33CCFF"/>
              </a:solidFill>
            </a:endParaRPr>
          </a:p>
        </p:txBody>
      </p:sp>
      <p:sp>
        <p:nvSpPr>
          <p:cNvPr id="3" name="Content Placeholder 2"/>
          <p:cNvSpPr>
            <a:spLocks noGrp="1"/>
          </p:cNvSpPr>
          <p:nvPr>
            <p:ph idx="1"/>
          </p:nvPr>
        </p:nvSpPr>
        <p:spPr/>
        <p:txBody>
          <a:bodyPr/>
          <a:lstStyle/>
          <a:p>
            <a:r>
              <a:rPr lang="en-US" sz="2800" dirty="0" smtClean="0">
                <a:solidFill>
                  <a:srgbClr val="FFCC00"/>
                </a:solidFill>
              </a:rPr>
              <a:t>Estranged pioneers are pastors of color who head </a:t>
            </a:r>
            <a:r>
              <a:rPr lang="en-US" sz="2800" dirty="0">
                <a:solidFill>
                  <a:srgbClr val="FFCC00"/>
                </a:solidFill>
              </a:rPr>
              <a:t>m</a:t>
            </a:r>
            <a:r>
              <a:rPr lang="en-US" sz="2800" dirty="0" smtClean="0">
                <a:solidFill>
                  <a:srgbClr val="FFCC00"/>
                </a:solidFill>
              </a:rPr>
              <a:t>ultiracial churches.</a:t>
            </a:r>
          </a:p>
          <a:p>
            <a:pPr marL="0" indent="0">
              <a:buNone/>
            </a:pPr>
            <a:endParaRPr lang="en-US" dirty="0" smtClean="0">
              <a:solidFill>
                <a:schemeClr val="accent5">
                  <a:lumMod val="40000"/>
                  <a:lumOff val="60000"/>
                </a:schemeClr>
              </a:solidFill>
            </a:endParaRPr>
          </a:p>
          <a:p>
            <a:pPr lvl="1"/>
            <a:r>
              <a:rPr lang="en-US" sz="2400" dirty="0" smtClean="0">
                <a:solidFill>
                  <a:schemeClr val="accent5">
                    <a:lumMod val="40000"/>
                    <a:lumOff val="60000"/>
                  </a:schemeClr>
                </a:solidFill>
              </a:rPr>
              <a:t>“Dismissed”: not valued by religious ethno-racial home community.</a:t>
            </a:r>
          </a:p>
          <a:p>
            <a:pPr lvl="1"/>
            <a:r>
              <a:rPr lang="en-US" sz="2400" dirty="0" smtClean="0">
                <a:solidFill>
                  <a:schemeClr val="accent5">
                    <a:lumMod val="40000"/>
                    <a:lumOff val="60000"/>
                  </a:schemeClr>
                </a:solidFill>
              </a:rPr>
              <a:t>“Dissed”: not included in white circles as peers.</a:t>
            </a:r>
          </a:p>
          <a:p>
            <a:pPr lvl="1"/>
            <a:endParaRPr lang="en-US" dirty="0"/>
          </a:p>
          <a:p>
            <a:pPr marL="411480" lvl="1" indent="0" algn="ctr">
              <a:buNone/>
            </a:pPr>
            <a:r>
              <a:rPr lang="en-US" sz="3200" i="1" dirty="0" smtClean="0"/>
              <a:t>Alienation characterizes their journey.</a:t>
            </a:r>
          </a:p>
          <a:p>
            <a:pPr lvl="1"/>
            <a:endParaRPr lang="en-US" dirty="0"/>
          </a:p>
        </p:txBody>
      </p:sp>
    </p:spTree>
    <p:extLst>
      <p:ext uri="{BB962C8B-B14F-4D97-AF65-F5344CB8AC3E}">
        <p14:creationId xmlns:p14="http://schemas.microsoft.com/office/powerpoint/2010/main" val="252213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669968"/>
            <a:ext cx="7556313" cy="1116106"/>
          </a:xfrm>
        </p:spPr>
        <p:txBody>
          <a:bodyPr/>
          <a:lstStyle/>
          <a:p>
            <a:pPr algn="l"/>
            <a:r>
              <a:rPr lang="en-US" sz="4000" dirty="0" smtClean="0">
                <a:solidFill>
                  <a:srgbClr val="33CCFF"/>
                </a:solidFill>
              </a:rPr>
              <a:t>Alienating Experience</a:t>
            </a:r>
            <a:endParaRPr lang="en-US" sz="4000" dirty="0">
              <a:solidFill>
                <a:srgbClr val="33CCFF"/>
              </a:solidFill>
            </a:endParaRPr>
          </a:p>
        </p:txBody>
      </p:sp>
      <p:sp>
        <p:nvSpPr>
          <p:cNvPr id="3" name="Content Placeholder 2"/>
          <p:cNvSpPr>
            <a:spLocks noGrp="1"/>
          </p:cNvSpPr>
          <p:nvPr>
            <p:ph idx="1"/>
          </p:nvPr>
        </p:nvSpPr>
        <p:spPr>
          <a:xfrm>
            <a:off x="978616" y="1981200"/>
            <a:ext cx="7556313" cy="4144963"/>
          </a:xfrm>
        </p:spPr>
        <p:txBody>
          <a:bodyPr>
            <a:normAutofit/>
          </a:bodyPr>
          <a:lstStyle/>
          <a:p>
            <a:r>
              <a:rPr lang="en-US" sz="3200" dirty="0"/>
              <a:t>Asian Americans</a:t>
            </a:r>
          </a:p>
          <a:p>
            <a:pPr lvl="1"/>
            <a:r>
              <a:rPr lang="en-US" sz="2400" dirty="0">
                <a:solidFill>
                  <a:srgbClr val="FFCC00"/>
                </a:solidFill>
              </a:rPr>
              <a:t>Ambiguity</a:t>
            </a:r>
          </a:p>
          <a:p>
            <a:r>
              <a:rPr lang="en-US" sz="3200" dirty="0" smtClean="0"/>
              <a:t>African Americans</a:t>
            </a:r>
          </a:p>
          <a:p>
            <a:pPr lvl="1"/>
            <a:r>
              <a:rPr lang="en-US" sz="2400" dirty="0" smtClean="0">
                <a:solidFill>
                  <a:srgbClr val="FFCC00"/>
                </a:solidFill>
              </a:rPr>
              <a:t>Authenticity Checkpoints</a:t>
            </a:r>
            <a:endParaRPr lang="en-US" sz="2800" dirty="0" smtClean="0">
              <a:solidFill>
                <a:srgbClr val="FFCC00"/>
              </a:solidFill>
            </a:endParaRPr>
          </a:p>
          <a:p>
            <a:pPr marL="411480" lvl="1" indent="0">
              <a:buNone/>
            </a:pPr>
            <a:endParaRPr lang="en-US" sz="2800" dirty="0"/>
          </a:p>
        </p:txBody>
      </p:sp>
    </p:spTree>
    <p:extLst>
      <p:ext uri="{BB962C8B-B14F-4D97-AF65-F5344CB8AC3E}">
        <p14:creationId xmlns:p14="http://schemas.microsoft.com/office/powerpoint/2010/main" val="2421804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315200" cy="717612"/>
          </a:xfrm>
        </p:spPr>
        <p:txBody>
          <a:bodyPr>
            <a:normAutofit fontScale="90000"/>
          </a:bodyPr>
          <a:lstStyle/>
          <a:p>
            <a:pPr algn="l"/>
            <a:r>
              <a:rPr lang="en-US" dirty="0">
                <a:solidFill>
                  <a:srgbClr val="FFCC00"/>
                </a:solidFill>
              </a:rPr>
              <a:t>Pastor Daryl Chung</a:t>
            </a:r>
            <a:br>
              <a:rPr lang="en-US" dirty="0">
                <a:solidFill>
                  <a:srgbClr val="FFCC00"/>
                </a:solidFill>
              </a:rPr>
            </a:br>
            <a:endParaRPr lang="en-US" dirty="0"/>
          </a:p>
        </p:txBody>
      </p:sp>
      <p:sp>
        <p:nvSpPr>
          <p:cNvPr id="3" name="Content Placeholder 2"/>
          <p:cNvSpPr>
            <a:spLocks noGrp="1"/>
          </p:cNvSpPr>
          <p:nvPr>
            <p:ph idx="1"/>
          </p:nvPr>
        </p:nvSpPr>
        <p:spPr>
          <a:xfrm>
            <a:off x="609600" y="1447800"/>
            <a:ext cx="7315200" cy="5029200"/>
          </a:xfrm>
        </p:spPr>
        <p:txBody>
          <a:bodyPr>
            <a:normAutofit/>
          </a:bodyPr>
          <a:lstStyle/>
          <a:p>
            <a:pPr lvl="1"/>
            <a:r>
              <a:rPr lang="en-US" sz="2400" dirty="0" smtClean="0"/>
              <a:t>Asian </a:t>
            </a:r>
            <a:r>
              <a:rPr lang="en-US" sz="2400" dirty="0"/>
              <a:t>American</a:t>
            </a:r>
          </a:p>
          <a:p>
            <a:pPr lvl="1"/>
            <a:r>
              <a:rPr lang="en-US" sz="2400" dirty="0"/>
              <a:t>Church “planter”</a:t>
            </a:r>
          </a:p>
          <a:p>
            <a:pPr lvl="1"/>
            <a:r>
              <a:rPr lang="en-US" sz="2400" dirty="0" smtClean="0"/>
              <a:t>Northeast city</a:t>
            </a:r>
          </a:p>
          <a:p>
            <a:pPr lvl="1"/>
            <a:r>
              <a:rPr lang="en-US" sz="2400" dirty="0" smtClean="0"/>
              <a:t>Metro corridor</a:t>
            </a:r>
          </a:p>
          <a:p>
            <a:pPr lvl="1"/>
            <a:r>
              <a:rPr lang="en-US" sz="2400" dirty="0" smtClean="0"/>
              <a:t>Southern </a:t>
            </a:r>
            <a:r>
              <a:rPr lang="en-US" sz="2400" dirty="0"/>
              <a:t>Baptist </a:t>
            </a:r>
          </a:p>
          <a:p>
            <a:pPr lvl="1"/>
            <a:r>
              <a:rPr lang="en-US" sz="2400" dirty="0"/>
              <a:t>50% white, 35% Asian, 10% black</a:t>
            </a:r>
          </a:p>
          <a:p>
            <a:pPr lvl="1"/>
            <a:r>
              <a:rPr lang="en-US" sz="2400" dirty="0"/>
              <a:t>10% immigrant</a:t>
            </a:r>
          </a:p>
          <a:p>
            <a:pPr lvl="1"/>
            <a:r>
              <a:rPr lang="en-US" sz="2400" dirty="0"/>
              <a:t>Middle class</a:t>
            </a:r>
          </a:p>
          <a:p>
            <a:pPr lvl="1"/>
            <a:r>
              <a:rPr lang="en-US" sz="2400" dirty="0" smtClean="0"/>
              <a:t>Congregation mainly </a:t>
            </a:r>
            <a:r>
              <a:rPr lang="en-US" sz="2400" dirty="0" err="1"/>
              <a:t>M</a:t>
            </a:r>
            <a:r>
              <a:rPr lang="en-US" sz="2400" dirty="0" err="1" smtClean="0"/>
              <a:t>illenials</a:t>
            </a:r>
            <a:endParaRPr lang="en-US" sz="2400" dirty="0"/>
          </a:p>
          <a:p>
            <a:pPr lvl="1"/>
            <a:r>
              <a:rPr lang="en-US" sz="2400" dirty="0"/>
              <a:t>Attendance: 100</a:t>
            </a:r>
          </a:p>
          <a:p>
            <a:pPr lvl="1"/>
            <a:endParaRPr lang="en-US" dirty="0" smtClean="0"/>
          </a:p>
          <a:p>
            <a:pPr lvl="1"/>
            <a:endParaRPr lang="en-US" dirty="0"/>
          </a:p>
        </p:txBody>
      </p:sp>
    </p:spTree>
    <p:extLst>
      <p:ext uri="{BB962C8B-B14F-4D97-AF65-F5344CB8AC3E}">
        <p14:creationId xmlns:p14="http://schemas.microsoft.com/office/powerpoint/2010/main" val="2791494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5562600"/>
            <a:ext cx="5638800" cy="717612"/>
          </a:xfrm>
        </p:spPr>
        <p:txBody>
          <a:bodyPr>
            <a:normAutofit/>
          </a:bodyPr>
          <a:lstStyle/>
          <a:p>
            <a:pPr algn="r"/>
            <a:r>
              <a:rPr lang="en-US" sz="2000" dirty="0" smtClean="0">
                <a:solidFill>
                  <a:srgbClr val="FFCC00"/>
                </a:solidFill>
              </a:rPr>
              <a:t>Pastor Daryl Chung</a:t>
            </a:r>
            <a:br>
              <a:rPr lang="en-US" sz="2000" dirty="0" smtClean="0">
                <a:solidFill>
                  <a:srgbClr val="FFCC00"/>
                </a:solidFill>
              </a:rPr>
            </a:br>
            <a:endParaRPr lang="en-US" sz="2000" dirty="0"/>
          </a:p>
        </p:txBody>
      </p:sp>
      <p:sp>
        <p:nvSpPr>
          <p:cNvPr id="3" name="Content Placeholder 2"/>
          <p:cNvSpPr>
            <a:spLocks noGrp="1"/>
          </p:cNvSpPr>
          <p:nvPr>
            <p:ph idx="1"/>
          </p:nvPr>
        </p:nvSpPr>
        <p:spPr>
          <a:xfrm>
            <a:off x="609600" y="381000"/>
            <a:ext cx="7315200" cy="4834927"/>
          </a:xfrm>
        </p:spPr>
        <p:txBody>
          <a:bodyPr>
            <a:normAutofit fontScale="92500" lnSpcReduction="10000"/>
          </a:bodyPr>
          <a:lstStyle/>
          <a:p>
            <a:pPr marL="45704" indent="0">
              <a:buNone/>
            </a:pPr>
            <a:r>
              <a:rPr lang="en-US" dirty="0" smtClean="0"/>
              <a:t>I </a:t>
            </a:r>
            <a:r>
              <a:rPr lang="en-US" dirty="0"/>
              <a:t>always talk about the fact that in the beginning, people would ask, “What’s our focus group?”  And, they’re saying, “Who are you going to try to reach with that whole idea of the homogenous unit principal?  You’ve got to be more effective to </a:t>
            </a:r>
            <a:r>
              <a:rPr lang="en-US" dirty="0" smtClean="0"/>
              <a:t>grow”…</a:t>
            </a:r>
            <a:r>
              <a:rPr lang="en-US" dirty="0" smtClean="0">
                <a:solidFill>
                  <a:srgbClr val="33CCFF"/>
                </a:solidFill>
              </a:rPr>
              <a:t>I </a:t>
            </a:r>
            <a:r>
              <a:rPr lang="en-US" dirty="0">
                <a:solidFill>
                  <a:srgbClr val="33CCFF"/>
                </a:solidFill>
              </a:rPr>
              <a:t>would love to tell people </a:t>
            </a:r>
            <a:r>
              <a:rPr lang="en-US" dirty="0" smtClean="0">
                <a:solidFill>
                  <a:srgbClr val="33CCFF"/>
                </a:solidFill>
              </a:rPr>
              <a:t>we </a:t>
            </a:r>
            <a:r>
              <a:rPr lang="en-US" dirty="0">
                <a:solidFill>
                  <a:srgbClr val="33CCFF"/>
                </a:solidFill>
              </a:rPr>
              <a:t>totally bucked that and that </a:t>
            </a:r>
            <a:r>
              <a:rPr lang="en-US" dirty="0" smtClean="0">
                <a:solidFill>
                  <a:srgbClr val="33CCFF"/>
                </a:solidFill>
              </a:rPr>
              <a:t>we </a:t>
            </a:r>
            <a:r>
              <a:rPr lang="en-US" dirty="0">
                <a:solidFill>
                  <a:srgbClr val="33CCFF"/>
                </a:solidFill>
              </a:rPr>
              <a:t>were different, but it was true.  We </a:t>
            </a:r>
            <a:r>
              <a:rPr lang="en-US" dirty="0" smtClean="0">
                <a:solidFill>
                  <a:srgbClr val="33CCFF"/>
                </a:solidFill>
              </a:rPr>
              <a:t>really </a:t>
            </a:r>
            <a:r>
              <a:rPr lang="en-US" dirty="0">
                <a:solidFill>
                  <a:srgbClr val="33CCFF"/>
                </a:solidFill>
              </a:rPr>
              <a:t>grew </a:t>
            </a:r>
            <a:r>
              <a:rPr lang="en-US" dirty="0" smtClean="0">
                <a:solidFill>
                  <a:srgbClr val="33CCFF"/>
                </a:solidFill>
              </a:rPr>
              <a:t>slowly…I </a:t>
            </a:r>
            <a:r>
              <a:rPr lang="en-US" dirty="0">
                <a:solidFill>
                  <a:srgbClr val="33CCFF"/>
                </a:solidFill>
              </a:rPr>
              <a:t>didn’t know if we were going to make it or not because of the fact that it was too general. </a:t>
            </a:r>
            <a:r>
              <a:rPr lang="en-US" dirty="0" smtClean="0">
                <a:solidFill>
                  <a:srgbClr val="33CCFF"/>
                </a:solidFill>
              </a:rPr>
              <a:t> Too diverse.</a:t>
            </a:r>
            <a:endParaRPr lang="en-US" dirty="0">
              <a:solidFill>
                <a:srgbClr val="33CCFF"/>
              </a:solidFill>
            </a:endParaRPr>
          </a:p>
        </p:txBody>
      </p:sp>
    </p:spTree>
    <p:extLst>
      <p:ext uri="{BB962C8B-B14F-4D97-AF65-F5344CB8AC3E}">
        <p14:creationId xmlns:p14="http://schemas.microsoft.com/office/powerpoint/2010/main" val="2989773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2"/>
            <a:ext cx="7315200" cy="620697"/>
          </a:xfrm>
        </p:spPr>
        <p:txBody>
          <a:bodyPr>
            <a:normAutofit fontScale="90000"/>
          </a:bodyPr>
          <a:lstStyle/>
          <a:p>
            <a:pPr algn="l"/>
            <a:r>
              <a:rPr lang="en-US" dirty="0" smtClean="0">
                <a:solidFill>
                  <a:srgbClr val="33CCFF"/>
                </a:solidFill>
              </a:rPr>
              <a:t>Guiding Question…</a:t>
            </a:r>
            <a:endParaRPr lang="en-US" dirty="0">
              <a:solidFill>
                <a:srgbClr val="33CCFF"/>
              </a:solidFill>
            </a:endParaRPr>
          </a:p>
        </p:txBody>
      </p:sp>
      <p:sp>
        <p:nvSpPr>
          <p:cNvPr id="3" name="Content Placeholder 2"/>
          <p:cNvSpPr>
            <a:spLocks noGrp="1"/>
          </p:cNvSpPr>
          <p:nvPr>
            <p:ph idx="1"/>
          </p:nvPr>
        </p:nvSpPr>
        <p:spPr>
          <a:xfrm>
            <a:off x="533400" y="2438400"/>
            <a:ext cx="8305800" cy="3539527"/>
          </a:xfrm>
        </p:spPr>
        <p:txBody>
          <a:bodyPr>
            <a:normAutofit/>
          </a:bodyPr>
          <a:lstStyle/>
          <a:p>
            <a:pPr marL="0" indent="0">
              <a:buNone/>
            </a:pPr>
            <a:r>
              <a:rPr lang="en-US" sz="3000" dirty="0">
                <a:cs typeface="Arial"/>
              </a:rPr>
              <a:t>What is the </a:t>
            </a:r>
            <a:r>
              <a:rPr lang="en-US" sz="3000" i="1" dirty="0">
                <a:cs typeface="Arial"/>
              </a:rPr>
              <a:t>role </a:t>
            </a:r>
            <a:r>
              <a:rPr lang="en-US" sz="3000" dirty="0">
                <a:cs typeface="Arial"/>
              </a:rPr>
              <a:t>of the multiracial church </a:t>
            </a:r>
            <a:r>
              <a:rPr lang="en-US" sz="3000" dirty="0" smtClean="0">
                <a:cs typeface="Arial"/>
              </a:rPr>
              <a:t>pastor?</a:t>
            </a:r>
            <a:endParaRPr lang="en-US" sz="3000" dirty="0">
              <a:cs typeface="Arial"/>
            </a:endParaRPr>
          </a:p>
          <a:p>
            <a:pPr marL="45704" indent="0">
              <a:buNone/>
            </a:pPr>
            <a:endParaRPr lang="en-US" sz="3000" dirty="0">
              <a:cs typeface="Arial"/>
            </a:endParaRPr>
          </a:p>
        </p:txBody>
      </p:sp>
    </p:spTree>
    <p:extLst>
      <p:ext uri="{BB962C8B-B14F-4D97-AF65-F5344CB8AC3E}">
        <p14:creationId xmlns:p14="http://schemas.microsoft.com/office/powerpoint/2010/main" val="1928036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7315200" cy="717612"/>
          </a:xfrm>
        </p:spPr>
        <p:txBody>
          <a:bodyPr>
            <a:normAutofit fontScale="90000"/>
          </a:bodyPr>
          <a:lstStyle/>
          <a:p>
            <a:pPr algn="l"/>
            <a:endParaRPr lang="en-US" dirty="0"/>
          </a:p>
        </p:txBody>
      </p:sp>
      <p:sp>
        <p:nvSpPr>
          <p:cNvPr id="3" name="Content Placeholder 2"/>
          <p:cNvSpPr>
            <a:spLocks noGrp="1"/>
          </p:cNvSpPr>
          <p:nvPr>
            <p:ph idx="1"/>
          </p:nvPr>
        </p:nvSpPr>
        <p:spPr>
          <a:xfrm>
            <a:off x="533400" y="1371600"/>
            <a:ext cx="7924800" cy="3539527"/>
          </a:xfrm>
        </p:spPr>
        <p:txBody>
          <a:bodyPr>
            <a:normAutofit/>
          </a:bodyPr>
          <a:lstStyle/>
          <a:p>
            <a:pPr marL="45704" indent="0">
              <a:buNone/>
            </a:pPr>
            <a:r>
              <a:rPr lang="en-US" dirty="0" smtClean="0"/>
              <a:t>I </a:t>
            </a:r>
            <a:r>
              <a:rPr lang="en-US" dirty="0"/>
              <a:t>would never say, </a:t>
            </a:r>
            <a:r>
              <a:rPr lang="en-US" dirty="0">
                <a:solidFill>
                  <a:srgbClr val="33CCFF"/>
                </a:solidFill>
              </a:rPr>
              <a:t>“Our vision is to be a multicultural community,” </a:t>
            </a:r>
            <a:r>
              <a:rPr lang="en-US" dirty="0">
                <a:solidFill>
                  <a:srgbClr val="FFFFFF"/>
                </a:solidFill>
              </a:rPr>
              <a:t>because </a:t>
            </a:r>
            <a:r>
              <a:rPr lang="en-US" dirty="0" smtClean="0">
                <a:solidFill>
                  <a:srgbClr val="FFFFFF"/>
                </a:solidFill>
              </a:rPr>
              <a:t>I </a:t>
            </a:r>
            <a:r>
              <a:rPr lang="en-US" dirty="0">
                <a:solidFill>
                  <a:srgbClr val="FFFFFF"/>
                </a:solidFill>
              </a:rPr>
              <a:t>just personally don’t believe that would be </a:t>
            </a:r>
            <a:r>
              <a:rPr lang="en-US" dirty="0" smtClean="0">
                <a:solidFill>
                  <a:srgbClr val="FFFFFF"/>
                </a:solidFill>
              </a:rPr>
              <a:t>good…</a:t>
            </a:r>
            <a:r>
              <a:rPr lang="en-US" dirty="0" smtClean="0"/>
              <a:t>I </a:t>
            </a:r>
            <a:r>
              <a:rPr lang="en-US" dirty="0"/>
              <a:t>think, for us, we hold the </a:t>
            </a:r>
            <a:r>
              <a:rPr lang="en-US" i="1" dirty="0"/>
              <a:t>Bible</a:t>
            </a:r>
            <a:r>
              <a:rPr lang="en-US" dirty="0"/>
              <a:t> as our ultimate standard</a:t>
            </a:r>
            <a:r>
              <a:rPr lang="en-US" dirty="0">
                <a:solidFill>
                  <a:srgbClr val="FFFFFF"/>
                </a:solidFill>
              </a:rPr>
              <a:t>. </a:t>
            </a:r>
            <a:r>
              <a:rPr lang="en-US" dirty="0" smtClean="0">
                <a:solidFill>
                  <a:srgbClr val="FFFFFF"/>
                </a:solidFill>
              </a:rPr>
              <a:t>And </a:t>
            </a:r>
            <a:r>
              <a:rPr lang="en-US" dirty="0">
                <a:solidFill>
                  <a:srgbClr val="FFFFFF"/>
                </a:solidFill>
              </a:rPr>
              <a:t>again, </a:t>
            </a:r>
            <a:r>
              <a:rPr lang="en-US" dirty="0">
                <a:solidFill>
                  <a:srgbClr val="33CCFF"/>
                </a:solidFill>
              </a:rPr>
              <a:t>not for us to grow bigger, because if that’s our goal, we’re not – probably not going to be successful. </a:t>
            </a:r>
          </a:p>
        </p:txBody>
      </p:sp>
      <p:sp>
        <p:nvSpPr>
          <p:cNvPr id="4" name="Rectangle 3"/>
          <p:cNvSpPr/>
          <p:nvPr/>
        </p:nvSpPr>
        <p:spPr>
          <a:xfrm>
            <a:off x="4191000" y="5715000"/>
            <a:ext cx="4572000" cy="646331"/>
          </a:xfrm>
          <a:prstGeom prst="rect">
            <a:avLst/>
          </a:prstGeom>
        </p:spPr>
        <p:txBody>
          <a:bodyPr>
            <a:spAutoFit/>
          </a:bodyPr>
          <a:lstStyle/>
          <a:p>
            <a:pPr algn="r"/>
            <a:r>
              <a:rPr lang="en-US" dirty="0">
                <a:solidFill>
                  <a:srgbClr val="FFCC00"/>
                </a:solidFill>
              </a:rPr>
              <a:t>Pastor Daryl Chung</a:t>
            </a:r>
            <a:br>
              <a:rPr lang="en-US" dirty="0">
                <a:solidFill>
                  <a:srgbClr val="FFCC00"/>
                </a:solidFill>
              </a:rPr>
            </a:br>
            <a:endParaRPr lang="en-US" dirty="0"/>
          </a:p>
        </p:txBody>
      </p:sp>
    </p:spTree>
    <p:extLst>
      <p:ext uri="{BB962C8B-B14F-4D97-AF65-F5344CB8AC3E}">
        <p14:creationId xmlns:p14="http://schemas.microsoft.com/office/powerpoint/2010/main" val="2144407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7315200" cy="717612"/>
          </a:xfrm>
        </p:spPr>
        <p:txBody>
          <a:bodyPr>
            <a:normAutofit fontScale="90000"/>
          </a:bodyPr>
          <a:lstStyle/>
          <a:p>
            <a:pPr algn="l"/>
            <a:endParaRPr lang="en-US" dirty="0"/>
          </a:p>
        </p:txBody>
      </p:sp>
      <p:sp>
        <p:nvSpPr>
          <p:cNvPr id="3" name="Content Placeholder 2"/>
          <p:cNvSpPr>
            <a:spLocks noGrp="1"/>
          </p:cNvSpPr>
          <p:nvPr>
            <p:ph idx="1"/>
          </p:nvPr>
        </p:nvSpPr>
        <p:spPr>
          <a:xfrm>
            <a:off x="609600" y="1600200"/>
            <a:ext cx="7696200" cy="3539527"/>
          </a:xfrm>
        </p:spPr>
        <p:txBody>
          <a:bodyPr>
            <a:normAutofit/>
          </a:bodyPr>
          <a:lstStyle/>
          <a:p>
            <a:pPr marL="45704" indent="0">
              <a:buNone/>
            </a:pPr>
            <a:r>
              <a:rPr lang="en-US" dirty="0" smtClean="0"/>
              <a:t>It’s not easy. You realize how different people are.  You realize how challenging it is</a:t>
            </a:r>
            <a:r>
              <a:rPr lang="en-US" dirty="0" smtClean="0">
                <a:solidFill>
                  <a:srgbClr val="33CCFF"/>
                </a:solidFill>
              </a:rPr>
              <a:t>. Things that a homogenous culture would never have, like, communications or disagreements about.  Like, in a multicultural sense, you’re having to tread carefully </a:t>
            </a:r>
            <a:r>
              <a:rPr lang="en-US" dirty="0" smtClean="0"/>
              <a:t>at times…</a:t>
            </a:r>
          </a:p>
          <a:p>
            <a:pPr marL="45704" indent="0">
              <a:buNone/>
            </a:pPr>
            <a:endParaRPr lang="en-US" dirty="0"/>
          </a:p>
        </p:txBody>
      </p:sp>
      <p:sp>
        <p:nvSpPr>
          <p:cNvPr id="4" name="Rectangle 3"/>
          <p:cNvSpPr/>
          <p:nvPr/>
        </p:nvSpPr>
        <p:spPr>
          <a:xfrm>
            <a:off x="4267200" y="5867400"/>
            <a:ext cx="4572000" cy="646331"/>
          </a:xfrm>
          <a:prstGeom prst="rect">
            <a:avLst/>
          </a:prstGeom>
        </p:spPr>
        <p:txBody>
          <a:bodyPr>
            <a:spAutoFit/>
          </a:bodyPr>
          <a:lstStyle/>
          <a:p>
            <a:pPr algn="r"/>
            <a:r>
              <a:rPr lang="en-US" dirty="0">
                <a:solidFill>
                  <a:srgbClr val="FFCC00"/>
                </a:solidFill>
              </a:rPr>
              <a:t>Pastor Daryl Chung</a:t>
            </a:r>
            <a:br>
              <a:rPr lang="en-US" dirty="0">
                <a:solidFill>
                  <a:srgbClr val="FFCC00"/>
                </a:solidFill>
              </a:rPr>
            </a:br>
            <a:endParaRPr lang="en-US" dirty="0"/>
          </a:p>
        </p:txBody>
      </p:sp>
    </p:spTree>
    <p:extLst>
      <p:ext uri="{BB962C8B-B14F-4D97-AF65-F5344CB8AC3E}">
        <p14:creationId xmlns:p14="http://schemas.microsoft.com/office/powerpoint/2010/main" val="788416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7315200" cy="717612"/>
          </a:xfrm>
        </p:spPr>
        <p:txBody>
          <a:bodyPr>
            <a:normAutofit fontScale="90000"/>
          </a:bodyPr>
          <a:lstStyle/>
          <a:p>
            <a:pPr algn="l"/>
            <a:endParaRPr lang="en-US" dirty="0"/>
          </a:p>
        </p:txBody>
      </p:sp>
      <p:sp>
        <p:nvSpPr>
          <p:cNvPr id="3" name="Content Placeholder 2"/>
          <p:cNvSpPr>
            <a:spLocks noGrp="1"/>
          </p:cNvSpPr>
          <p:nvPr>
            <p:ph idx="1"/>
          </p:nvPr>
        </p:nvSpPr>
        <p:spPr>
          <a:xfrm>
            <a:off x="609600" y="1447800"/>
            <a:ext cx="7315200" cy="3539527"/>
          </a:xfrm>
        </p:spPr>
        <p:txBody>
          <a:bodyPr>
            <a:normAutofit fontScale="85000" lnSpcReduction="10000"/>
          </a:bodyPr>
          <a:lstStyle/>
          <a:p>
            <a:pPr marL="45704" indent="0">
              <a:buNone/>
            </a:pPr>
            <a:r>
              <a:rPr lang="en-US" dirty="0" smtClean="0"/>
              <a:t>I </a:t>
            </a:r>
            <a:r>
              <a:rPr lang="en-US" dirty="0"/>
              <a:t>mean, we use Ferguson, for instance.  In – in a homogenous culture, whether black or white, this can be a real rallying, unifying thing, you know, for whichever perspective.  But, in a diverse church, you’re thinking</a:t>
            </a:r>
            <a:r>
              <a:rPr lang="en-US" dirty="0">
                <a:solidFill>
                  <a:srgbClr val="33CCFF"/>
                </a:solidFill>
              </a:rPr>
              <a:t>, “Man, how is this person going to take it?  How are they going to take it?”  And, you know, “What?”  You say, “You’re going to offend someone most likely.”</a:t>
            </a:r>
            <a:r>
              <a:rPr lang="en-US" dirty="0"/>
              <a:t>  So, it’s really hard.</a:t>
            </a:r>
          </a:p>
          <a:p>
            <a:pPr marL="45704" indent="0">
              <a:buNone/>
            </a:pPr>
            <a:endParaRPr lang="en-US" dirty="0"/>
          </a:p>
        </p:txBody>
      </p:sp>
      <p:sp>
        <p:nvSpPr>
          <p:cNvPr id="4" name="Rectangle 3"/>
          <p:cNvSpPr/>
          <p:nvPr/>
        </p:nvSpPr>
        <p:spPr>
          <a:xfrm>
            <a:off x="4191000" y="6019800"/>
            <a:ext cx="4572000" cy="646331"/>
          </a:xfrm>
          <a:prstGeom prst="rect">
            <a:avLst/>
          </a:prstGeom>
        </p:spPr>
        <p:txBody>
          <a:bodyPr>
            <a:spAutoFit/>
          </a:bodyPr>
          <a:lstStyle/>
          <a:p>
            <a:pPr algn="r"/>
            <a:r>
              <a:rPr lang="en-US" dirty="0">
                <a:solidFill>
                  <a:srgbClr val="FFCC00"/>
                </a:solidFill>
              </a:rPr>
              <a:t>Pastor Daryl Chung</a:t>
            </a:r>
            <a:br>
              <a:rPr lang="en-US" dirty="0">
                <a:solidFill>
                  <a:srgbClr val="FFCC00"/>
                </a:solidFill>
              </a:rPr>
            </a:br>
            <a:endParaRPr lang="en-US" dirty="0"/>
          </a:p>
        </p:txBody>
      </p:sp>
    </p:spTree>
    <p:extLst>
      <p:ext uri="{BB962C8B-B14F-4D97-AF65-F5344CB8AC3E}">
        <p14:creationId xmlns:p14="http://schemas.microsoft.com/office/powerpoint/2010/main" val="3801546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315200" cy="717612"/>
          </a:xfrm>
        </p:spPr>
        <p:txBody>
          <a:bodyPr>
            <a:normAutofit fontScale="90000"/>
          </a:bodyPr>
          <a:lstStyle/>
          <a:p>
            <a:pPr algn="l"/>
            <a:endParaRPr lang="en-US" dirty="0"/>
          </a:p>
        </p:txBody>
      </p:sp>
      <p:sp>
        <p:nvSpPr>
          <p:cNvPr id="3" name="Content Placeholder 2"/>
          <p:cNvSpPr>
            <a:spLocks noGrp="1"/>
          </p:cNvSpPr>
          <p:nvPr>
            <p:ph idx="1"/>
          </p:nvPr>
        </p:nvSpPr>
        <p:spPr>
          <a:xfrm>
            <a:off x="609600" y="1371600"/>
            <a:ext cx="7315200" cy="3539527"/>
          </a:xfrm>
        </p:spPr>
        <p:txBody>
          <a:bodyPr>
            <a:normAutofit fontScale="77500" lnSpcReduction="20000"/>
          </a:bodyPr>
          <a:lstStyle/>
          <a:p>
            <a:pPr marL="45704" indent="0">
              <a:buNone/>
            </a:pPr>
            <a:r>
              <a:rPr lang="en-US" dirty="0" smtClean="0"/>
              <a:t>I </a:t>
            </a:r>
            <a:r>
              <a:rPr lang="en-US" dirty="0"/>
              <a:t>mean, there would be times when it would be a real struggle to feel like, “Man, am I even in the right – </a:t>
            </a:r>
            <a:r>
              <a:rPr lang="en-US" dirty="0">
                <a:solidFill>
                  <a:srgbClr val="33CCFF"/>
                </a:solidFill>
              </a:rPr>
              <a:t>I know I’m leading this, but, I – I mean, I think I can do a much more effective job somewhere else, among people who are just, again, much more, at least, racially similar to me</a:t>
            </a:r>
            <a:r>
              <a:rPr lang="en-US" dirty="0"/>
              <a:t>.”  And – and here’s what’s happened in the past few months that’s proven that true.  Um, there’s been a sense at our church, especially with a lot of the Asian influx – I’ve been feeling much more comfortable in our church.</a:t>
            </a:r>
          </a:p>
          <a:p>
            <a:pPr marL="45704" indent="0">
              <a:buNone/>
            </a:pPr>
            <a:endParaRPr lang="en-US" dirty="0"/>
          </a:p>
        </p:txBody>
      </p:sp>
      <p:sp>
        <p:nvSpPr>
          <p:cNvPr id="4" name="Rectangle 3"/>
          <p:cNvSpPr/>
          <p:nvPr/>
        </p:nvSpPr>
        <p:spPr>
          <a:xfrm>
            <a:off x="4267200" y="5943600"/>
            <a:ext cx="4572000" cy="646331"/>
          </a:xfrm>
          <a:prstGeom prst="rect">
            <a:avLst/>
          </a:prstGeom>
        </p:spPr>
        <p:txBody>
          <a:bodyPr>
            <a:spAutoFit/>
          </a:bodyPr>
          <a:lstStyle/>
          <a:p>
            <a:pPr algn="r"/>
            <a:r>
              <a:rPr lang="en-US" dirty="0">
                <a:solidFill>
                  <a:srgbClr val="FFCC00"/>
                </a:solidFill>
              </a:rPr>
              <a:t>Pastor Daryl Chung</a:t>
            </a:r>
            <a:br>
              <a:rPr lang="en-US" dirty="0">
                <a:solidFill>
                  <a:srgbClr val="FFCC00"/>
                </a:solidFill>
              </a:rPr>
            </a:br>
            <a:endParaRPr lang="en-US" dirty="0"/>
          </a:p>
        </p:txBody>
      </p:sp>
    </p:spTree>
    <p:extLst>
      <p:ext uri="{BB962C8B-B14F-4D97-AF65-F5344CB8AC3E}">
        <p14:creationId xmlns:p14="http://schemas.microsoft.com/office/powerpoint/2010/main" val="3801546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576"/>
            <a:ext cx="7315200" cy="1154097"/>
          </a:xfrm>
        </p:spPr>
        <p:txBody>
          <a:bodyPr>
            <a:normAutofit/>
          </a:bodyPr>
          <a:lstStyle/>
          <a:p>
            <a:endParaRPr lang="en-US" dirty="0"/>
          </a:p>
        </p:txBody>
      </p:sp>
      <p:sp>
        <p:nvSpPr>
          <p:cNvPr id="3" name="Content Placeholder 2"/>
          <p:cNvSpPr>
            <a:spLocks noGrp="1"/>
          </p:cNvSpPr>
          <p:nvPr>
            <p:ph idx="1"/>
          </p:nvPr>
        </p:nvSpPr>
        <p:spPr>
          <a:xfrm>
            <a:off x="685800" y="1524001"/>
            <a:ext cx="7543800" cy="4785362"/>
          </a:xfrm>
        </p:spPr>
        <p:txBody>
          <a:bodyPr>
            <a:normAutofit/>
          </a:bodyPr>
          <a:lstStyle/>
          <a:p>
            <a:pPr marL="45704" indent="0">
              <a:buNone/>
            </a:pPr>
            <a:r>
              <a:rPr lang="en-US" sz="2500" dirty="0" smtClean="0"/>
              <a:t>And</a:t>
            </a:r>
            <a:r>
              <a:rPr lang="en-US" sz="2500" dirty="0"/>
              <a:t>, a lot of it’s been tied to my, uh, my background….I didn’t see that at first, but I have a lot of shame, just based on who I was</a:t>
            </a:r>
            <a:r>
              <a:rPr lang="en-US" sz="2500" dirty="0" smtClean="0"/>
              <a:t>.</a:t>
            </a:r>
          </a:p>
          <a:p>
            <a:pPr marL="45704" indent="0">
              <a:buNone/>
            </a:pPr>
            <a:endParaRPr lang="en-US" sz="2500" dirty="0"/>
          </a:p>
          <a:p>
            <a:pPr marL="45704" indent="0">
              <a:buNone/>
            </a:pPr>
            <a:r>
              <a:rPr lang="en-US" sz="2500" dirty="0"/>
              <a:t>[I: What is it?  I don’t know what that means</a:t>
            </a:r>
            <a:r>
              <a:rPr lang="en-US" sz="2500" dirty="0" smtClean="0"/>
              <a:t>.]</a:t>
            </a:r>
          </a:p>
          <a:p>
            <a:pPr marL="45704" indent="0">
              <a:buNone/>
            </a:pPr>
            <a:endParaRPr lang="en-US" sz="2500" dirty="0"/>
          </a:p>
          <a:p>
            <a:pPr marL="45704" indent="0">
              <a:buNone/>
            </a:pPr>
            <a:endParaRPr lang="en-US" sz="2500" dirty="0"/>
          </a:p>
        </p:txBody>
      </p:sp>
      <p:sp>
        <p:nvSpPr>
          <p:cNvPr id="4" name="Rectangle 3"/>
          <p:cNvSpPr/>
          <p:nvPr/>
        </p:nvSpPr>
        <p:spPr>
          <a:xfrm>
            <a:off x="4419600" y="5867400"/>
            <a:ext cx="4572000" cy="646331"/>
          </a:xfrm>
          <a:prstGeom prst="rect">
            <a:avLst/>
          </a:prstGeom>
        </p:spPr>
        <p:txBody>
          <a:bodyPr>
            <a:spAutoFit/>
          </a:bodyPr>
          <a:lstStyle/>
          <a:p>
            <a:pPr algn="r"/>
            <a:r>
              <a:rPr lang="en-US" dirty="0">
                <a:solidFill>
                  <a:srgbClr val="FFCC00"/>
                </a:solidFill>
              </a:rPr>
              <a:t>Pastor Daryl Chung</a:t>
            </a:r>
            <a:br>
              <a:rPr lang="en-US" dirty="0">
                <a:solidFill>
                  <a:srgbClr val="FFCC00"/>
                </a:solidFill>
              </a:rPr>
            </a:br>
            <a:endParaRPr lang="en-US" dirty="0"/>
          </a:p>
        </p:txBody>
      </p:sp>
    </p:spTree>
    <p:extLst>
      <p:ext uri="{BB962C8B-B14F-4D97-AF65-F5344CB8AC3E}">
        <p14:creationId xmlns:p14="http://schemas.microsoft.com/office/powerpoint/2010/main" val="1239950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576"/>
            <a:ext cx="7315200" cy="1154097"/>
          </a:xfrm>
        </p:spPr>
        <p:txBody>
          <a:bodyPr>
            <a:normAutofit/>
          </a:bodyPr>
          <a:lstStyle/>
          <a:p>
            <a:endParaRPr lang="en-US" dirty="0"/>
          </a:p>
        </p:txBody>
      </p:sp>
      <p:sp>
        <p:nvSpPr>
          <p:cNvPr id="3" name="Content Placeholder 2"/>
          <p:cNvSpPr>
            <a:spLocks noGrp="1"/>
          </p:cNvSpPr>
          <p:nvPr>
            <p:ph idx="1"/>
          </p:nvPr>
        </p:nvSpPr>
        <p:spPr>
          <a:xfrm>
            <a:off x="762000" y="762000"/>
            <a:ext cx="7543800" cy="4785362"/>
          </a:xfrm>
        </p:spPr>
        <p:txBody>
          <a:bodyPr>
            <a:normAutofit fontScale="77500" lnSpcReduction="20000"/>
          </a:bodyPr>
          <a:lstStyle/>
          <a:p>
            <a:pPr marL="45704" indent="0">
              <a:buNone/>
            </a:pPr>
            <a:r>
              <a:rPr lang="en-US" dirty="0" smtClean="0"/>
              <a:t>So</a:t>
            </a:r>
            <a:r>
              <a:rPr lang="en-US" dirty="0"/>
              <a:t>, the difference between guilt and shame…Guilt is kind of what you’ve done is wrong.  </a:t>
            </a:r>
            <a:r>
              <a:rPr lang="en-US" dirty="0">
                <a:solidFill>
                  <a:srgbClr val="33CCFF"/>
                </a:solidFill>
              </a:rPr>
              <a:t>Shame is who I am is wrong</a:t>
            </a:r>
            <a:r>
              <a:rPr lang="en-US" dirty="0"/>
              <a:t>.  And, that sense of – </a:t>
            </a:r>
            <a:r>
              <a:rPr lang="en-US" dirty="0">
                <a:solidFill>
                  <a:srgbClr val="33CCFF"/>
                </a:solidFill>
              </a:rPr>
              <a:t>I didn’t realize how deep I had a sense of being Asian was an inferiority</a:t>
            </a:r>
            <a:r>
              <a:rPr lang="en-US" dirty="0"/>
              <a:t>—like it was…something I had to dig out of/dig out from.  And, even doing church—even doing a diverse church…</a:t>
            </a:r>
            <a:r>
              <a:rPr lang="en-US" dirty="0">
                <a:solidFill>
                  <a:srgbClr val="33CCFF"/>
                </a:solidFill>
              </a:rPr>
              <a:t>I realized I like being part of a diverse church, because it makes me feel more significant.  It makes me feel I’m doing something different</a:t>
            </a:r>
            <a:r>
              <a:rPr lang="en-US" dirty="0"/>
              <a:t> then, and I’m looking for all these ways to try to be special—trying to take away my shame of what I feel is – is deficient in me and just having to come to grips with, “No.  Those – those are not deficiencies.  That’s the way God is made.”  But, deep in my psychosis, [Laughter], was this feeling of, “Who I am is less.”</a:t>
            </a:r>
          </a:p>
          <a:p>
            <a:pPr marL="45704" indent="0">
              <a:buNone/>
            </a:pPr>
            <a:endParaRPr lang="en-US" dirty="0"/>
          </a:p>
        </p:txBody>
      </p:sp>
      <p:sp>
        <p:nvSpPr>
          <p:cNvPr id="4" name="Rectangle 3"/>
          <p:cNvSpPr/>
          <p:nvPr/>
        </p:nvSpPr>
        <p:spPr>
          <a:xfrm>
            <a:off x="4114800" y="6019800"/>
            <a:ext cx="4572000" cy="646331"/>
          </a:xfrm>
          <a:prstGeom prst="rect">
            <a:avLst/>
          </a:prstGeom>
        </p:spPr>
        <p:txBody>
          <a:bodyPr>
            <a:spAutoFit/>
          </a:bodyPr>
          <a:lstStyle/>
          <a:p>
            <a:pPr algn="r"/>
            <a:r>
              <a:rPr lang="en-US" dirty="0">
                <a:solidFill>
                  <a:srgbClr val="FFCC00"/>
                </a:solidFill>
              </a:rPr>
              <a:t>Pastor Daryl Chung</a:t>
            </a:r>
            <a:br>
              <a:rPr lang="en-US" dirty="0">
                <a:solidFill>
                  <a:srgbClr val="FFCC00"/>
                </a:solidFill>
              </a:rPr>
            </a:br>
            <a:endParaRPr lang="en-US" dirty="0"/>
          </a:p>
        </p:txBody>
      </p:sp>
    </p:spTree>
    <p:extLst>
      <p:ext uri="{BB962C8B-B14F-4D97-AF65-F5344CB8AC3E}">
        <p14:creationId xmlns:p14="http://schemas.microsoft.com/office/powerpoint/2010/main" val="1660584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330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315200" cy="717612"/>
          </a:xfrm>
        </p:spPr>
        <p:txBody>
          <a:bodyPr>
            <a:normAutofit fontScale="90000"/>
          </a:bodyPr>
          <a:lstStyle/>
          <a:p>
            <a:pPr marL="45704" indent="0" algn="l"/>
            <a:r>
              <a:rPr lang="en-US" dirty="0">
                <a:solidFill>
                  <a:srgbClr val="FFCC00"/>
                </a:solidFill>
              </a:rPr>
              <a:t>Pastor Dennis Mills</a:t>
            </a:r>
          </a:p>
        </p:txBody>
      </p:sp>
      <p:sp>
        <p:nvSpPr>
          <p:cNvPr id="3" name="Content Placeholder 2"/>
          <p:cNvSpPr>
            <a:spLocks noGrp="1"/>
          </p:cNvSpPr>
          <p:nvPr>
            <p:ph idx="1"/>
          </p:nvPr>
        </p:nvSpPr>
        <p:spPr>
          <a:xfrm>
            <a:off x="609600" y="1295400"/>
            <a:ext cx="7315200" cy="3886198"/>
          </a:xfrm>
        </p:spPr>
        <p:txBody>
          <a:bodyPr>
            <a:normAutofit lnSpcReduction="10000"/>
          </a:bodyPr>
          <a:lstStyle/>
          <a:p>
            <a:pPr lvl="1"/>
            <a:r>
              <a:rPr lang="en-US" sz="2400" dirty="0" smtClean="0"/>
              <a:t>African </a:t>
            </a:r>
            <a:r>
              <a:rPr lang="en-US" sz="2400" dirty="0"/>
              <a:t>American</a:t>
            </a:r>
          </a:p>
          <a:p>
            <a:pPr lvl="1"/>
            <a:r>
              <a:rPr lang="en-US" sz="2400" dirty="0" smtClean="0"/>
              <a:t>West Coast</a:t>
            </a:r>
          </a:p>
          <a:p>
            <a:pPr lvl="1"/>
            <a:r>
              <a:rPr lang="en-US" sz="2400" dirty="0" smtClean="0"/>
              <a:t>United Methodist</a:t>
            </a:r>
            <a:endParaRPr lang="en-US" sz="2400" dirty="0"/>
          </a:p>
          <a:p>
            <a:pPr lvl="1"/>
            <a:r>
              <a:rPr lang="en-US" sz="2400" dirty="0" smtClean="0"/>
              <a:t>Majority white and then Asian.  Some black and Latino.</a:t>
            </a:r>
          </a:p>
          <a:p>
            <a:pPr lvl="1"/>
            <a:r>
              <a:rPr lang="en-US" sz="2400" dirty="0" smtClean="0"/>
              <a:t>Chinese language service</a:t>
            </a:r>
            <a:endParaRPr lang="en-US" sz="2400" dirty="0"/>
          </a:p>
          <a:p>
            <a:pPr lvl="1"/>
            <a:r>
              <a:rPr lang="en-US" sz="2400" dirty="0" smtClean="0"/>
              <a:t>Middle to upper middle class</a:t>
            </a:r>
            <a:endParaRPr lang="en-US" sz="2400" dirty="0"/>
          </a:p>
          <a:p>
            <a:pPr lvl="1"/>
            <a:r>
              <a:rPr lang="en-US" sz="2400" dirty="0"/>
              <a:t>M</a:t>
            </a:r>
            <a:r>
              <a:rPr lang="en-US" sz="2400" dirty="0" smtClean="0"/>
              <a:t>iddle age - seniors</a:t>
            </a:r>
            <a:endParaRPr lang="en-US" sz="2400" dirty="0"/>
          </a:p>
          <a:p>
            <a:pPr lvl="1"/>
            <a:r>
              <a:rPr lang="en-US" sz="2400" dirty="0"/>
              <a:t>Attendance: </a:t>
            </a:r>
            <a:r>
              <a:rPr lang="en-US" sz="2400" dirty="0" smtClean="0"/>
              <a:t>169</a:t>
            </a:r>
          </a:p>
          <a:p>
            <a:pPr lvl="1"/>
            <a:endParaRPr lang="en-US" dirty="0" smtClean="0"/>
          </a:p>
          <a:p>
            <a:pPr lvl="1"/>
            <a:endParaRPr lang="en-US" dirty="0"/>
          </a:p>
        </p:txBody>
      </p:sp>
    </p:spTree>
    <p:extLst>
      <p:ext uri="{BB962C8B-B14F-4D97-AF65-F5344CB8AC3E}">
        <p14:creationId xmlns:p14="http://schemas.microsoft.com/office/powerpoint/2010/main" val="85817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00" y="4800600"/>
            <a:ext cx="2209800" cy="647700"/>
          </a:xfrm>
        </p:spPr>
        <p:txBody>
          <a:bodyPr>
            <a:normAutofit/>
          </a:bodyPr>
          <a:lstStyle/>
          <a:p>
            <a:pPr marL="45704" indent="0" algn="r"/>
            <a:r>
              <a:rPr lang="en-US" sz="1800" dirty="0">
                <a:solidFill>
                  <a:srgbClr val="FFCC00"/>
                </a:solidFill>
              </a:rPr>
              <a:t>Pastor Dennis Mills</a:t>
            </a:r>
          </a:p>
        </p:txBody>
      </p:sp>
      <p:sp>
        <p:nvSpPr>
          <p:cNvPr id="3" name="Content Placeholder 2"/>
          <p:cNvSpPr>
            <a:spLocks noGrp="1"/>
          </p:cNvSpPr>
          <p:nvPr>
            <p:ph idx="1"/>
          </p:nvPr>
        </p:nvSpPr>
        <p:spPr>
          <a:xfrm>
            <a:off x="838200" y="1143000"/>
            <a:ext cx="7086600" cy="3733800"/>
          </a:xfrm>
        </p:spPr>
        <p:txBody>
          <a:bodyPr>
            <a:normAutofit fontScale="85000" lnSpcReduction="10000"/>
          </a:bodyPr>
          <a:lstStyle/>
          <a:p>
            <a:pPr marL="45720" indent="0">
              <a:buNone/>
            </a:pPr>
            <a:r>
              <a:rPr lang="en-US" dirty="0" smtClean="0">
                <a:solidFill>
                  <a:srgbClr val="33CCFF"/>
                </a:solidFill>
              </a:rPr>
              <a:t>I miss worshipping in the black tradition</a:t>
            </a:r>
            <a:r>
              <a:rPr lang="en-US" dirty="0" smtClean="0"/>
              <a:t>.  There’s something about the black tradition—the singing, the Spirit, the movement—and I miss that.  Every other year, I go to a convocation of pastors of black churches…My soul is set on fire, and I get fed.  And, I come back, and I’m ready to go.  I’m just rejuvenated... </a:t>
            </a:r>
          </a:p>
          <a:p>
            <a:pPr marL="45720" indent="0">
              <a:buNone/>
            </a:pPr>
            <a:endParaRPr lang="en-US" dirty="0" smtClean="0"/>
          </a:p>
          <a:p>
            <a:pPr marL="45720" indent="0">
              <a:buNone/>
            </a:pPr>
            <a:r>
              <a:rPr lang="en-US" dirty="0" smtClean="0"/>
              <a:t> </a:t>
            </a:r>
            <a:endParaRPr lang="en-US" dirty="0"/>
          </a:p>
          <a:p>
            <a:pPr marL="45704" indent="0">
              <a:buNone/>
            </a:pPr>
            <a:endParaRPr lang="en-US" sz="3000" b="1" dirty="0">
              <a:solidFill>
                <a:srgbClr val="FFCC00"/>
              </a:solidFill>
            </a:endParaRPr>
          </a:p>
        </p:txBody>
      </p:sp>
    </p:spTree>
    <p:extLst>
      <p:ext uri="{BB962C8B-B14F-4D97-AF65-F5344CB8AC3E}">
        <p14:creationId xmlns:p14="http://schemas.microsoft.com/office/powerpoint/2010/main" val="2253273085"/>
      </p:ext>
    </p:extLst>
  </p:cSld>
  <p:clrMapOvr>
    <a:masterClrMapping/>
  </p:clrMapOvr>
  <mc:AlternateContent xmlns:mc="http://schemas.openxmlformats.org/markup-compatibility/2006" xmlns:p14="http://schemas.microsoft.com/office/powerpoint/2010/main">
    <mc:Choice Requires="p14">
      <p:transition p14:dur="310">
        <p:fade/>
      </p:transition>
    </mc:Choice>
    <mc:Fallback xmlns="">
      <p:transition xmlns:p14="http://schemas.microsoft.com/office/powerpoint/2010/main">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7315200" cy="647700"/>
          </a:xfrm>
        </p:spPr>
        <p:txBody>
          <a:bodyPr>
            <a:normAutofit fontScale="90000"/>
          </a:bodyPr>
          <a:lstStyle/>
          <a:p>
            <a:endParaRPr lang="en-US" dirty="0"/>
          </a:p>
        </p:txBody>
      </p:sp>
      <p:sp>
        <p:nvSpPr>
          <p:cNvPr id="3" name="Content Placeholder 2"/>
          <p:cNvSpPr>
            <a:spLocks noGrp="1"/>
          </p:cNvSpPr>
          <p:nvPr>
            <p:ph idx="1"/>
          </p:nvPr>
        </p:nvSpPr>
        <p:spPr>
          <a:xfrm>
            <a:off x="838200" y="914400"/>
            <a:ext cx="7924800" cy="5181600"/>
          </a:xfrm>
        </p:spPr>
        <p:txBody>
          <a:bodyPr>
            <a:normAutofit/>
          </a:bodyPr>
          <a:lstStyle/>
          <a:p>
            <a:pPr marL="45704" indent="0">
              <a:buNone/>
            </a:pPr>
            <a:r>
              <a:rPr lang="en-US" sz="2800" dirty="0" smtClean="0"/>
              <a:t>There </a:t>
            </a:r>
            <a:r>
              <a:rPr lang="en-US" sz="2800" dirty="0"/>
              <a:t>is something that I </a:t>
            </a:r>
            <a:r>
              <a:rPr lang="en-US" sz="2800" dirty="0" smtClean="0"/>
              <a:t>like [about] </a:t>
            </a:r>
            <a:r>
              <a:rPr lang="en-US" sz="2800" dirty="0"/>
              <a:t>being in a multicultural church because </a:t>
            </a:r>
            <a:r>
              <a:rPr lang="en-US" sz="2800" dirty="0">
                <a:solidFill>
                  <a:srgbClr val="33CCFF"/>
                </a:solidFill>
              </a:rPr>
              <a:t>I believe that Heaven is not going to be segregated.  </a:t>
            </a:r>
            <a:r>
              <a:rPr lang="en-US" sz="2800" dirty="0"/>
              <a:t>And so, the </a:t>
            </a:r>
            <a:r>
              <a:rPr lang="en-US" sz="2800" i="1" dirty="0"/>
              <a:t>Lord’s Prayer</a:t>
            </a:r>
            <a:r>
              <a:rPr lang="en-US" sz="2800" dirty="0"/>
              <a:t> is really big for me, “Thy Kingdom come.  Thy will be done on Earth.”  And so, “How are we living as if we were in Heaven?”  </a:t>
            </a:r>
            <a:r>
              <a:rPr lang="en-US" sz="2800" dirty="0">
                <a:solidFill>
                  <a:srgbClr val="33CCFF"/>
                </a:solidFill>
              </a:rPr>
              <a:t>And, that means living together and living to understand one another, to accept one another, to affirm each other’s gifts, to use all of those gifts for ministry</a:t>
            </a:r>
            <a:r>
              <a:rPr lang="en-US" sz="2800" dirty="0" smtClean="0">
                <a:solidFill>
                  <a:srgbClr val="33CCFF"/>
                </a:solidFill>
              </a:rPr>
              <a:t>…</a:t>
            </a:r>
            <a:endParaRPr lang="en-US" sz="2800" dirty="0">
              <a:solidFill>
                <a:srgbClr val="33CCFF"/>
              </a:solidFill>
            </a:endParaRPr>
          </a:p>
        </p:txBody>
      </p:sp>
      <p:sp>
        <p:nvSpPr>
          <p:cNvPr id="4" name="Rectangle 3"/>
          <p:cNvSpPr/>
          <p:nvPr/>
        </p:nvSpPr>
        <p:spPr>
          <a:xfrm>
            <a:off x="6553200" y="5943600"/>
            <a:ext cx="1980029" cy="369332"/>
          </a:xfrm>
          <a:prstGeom prst="rect">
            <a:avLst/>
          </a:prstGeom>
        </p:spPr>
        <p:txBody>
          <a:bodyPr wrap="none">
            <a:spAutoFit/>
          </a:bodyPr>
          <a:lstStyle/>
          <a:p>
            <a:r>
              <a:rPr lang="en-US" dirty="0">
                <a:solidFill>
                  <a:srgbClr val="FFCC00"/>
                </a:solidFill>
              </a:rPr>
              <a:t>Pastor Dennis Mills</a:t>
            </a:r>
            <a:endParaRPr lang="en-US" dirty="0"/>
          </a:p>
        </p:txBody>
      </p:sp>
    </p:spTree>
    <p:extLst>
      <p:ext uri="{BB962C8B-B14F-4D97-AF65-F5344CB8AC3E}">
        <p14:creationId xmlns:p14="http://schemas.microsoft.com/office/powerpoint/2010/main" val="1021173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2" y="0"/>
            <a:ext cx="8915398" cy="1143000"/>
          </a:xfrm>
        </p:spPr>
        <p:txBody>
          <a:bodyPr>
            <a:noAutofit/>
          </a:bodyPr>
          <a:lstStyle/>
          <a:p>
            <a:pPr algn="l"/>
            <a:r>
              <a:rPr lang="en-US" dirty="0" smtClean="0">
                <a:solidFill>
                  <a:srgbClr val="33CCFF"/>
                </a:solidFill>
              </a:rPr>
              <a:t>Role</a:t>
            </a:r>
            <a:endParaRPr lang="en-US" dirty="0">
              <a:solidFill>
                <a:srgbClr val="33CCFF"/>
              </a:solidFill>
            </a:endParaRPr>
          </a:p>
        </p:txBody>
      </p:sp>
      <p:sp>
        <p:nvSpPr>
          <p:cNvPr id="3" name="Content Placeholder 2"/>
          <p:cNvSpPr>
            <a:spLocks noGrp="1"/>
          </p:cNvSpPr>
          <p:nvPr>
            <p:ph idx="1"/>
          </p:nvPr>
        </p:nvSpPr>
        <p:spPr>
          <a:xfrm>
            <a:off x="152400" y="1600200"/>
            <a:ext cx="8991600" cy="4953000"/>
          </a:xfrm>
        </p:spPr>
        <p:txBody>
          <a:bodyPr>
            <a:normAutofit/>
          </a:bodyPr>
          <a:lstStyle/>
          <a:p>
            <a:pPr marL="137112" indent="0">
              <a:buNone/>
            </a:pPr>
            <a:endParaRPr lang="en-US" sz="3000" b="1" dirty="0">
              <a:solidFill>
                <a:srgbClr val="FFCC00"/>
              </a:solidFill>
            </a:endParaRPr>
          </a:p>
          <a:p>
            <a:pPr marL="137112" indent="0">
              <a:buNone/>
            </a:pPr>
            <a:r>
              <a:rPr lang="en-US" sz="2600" dirty="0"/>
              <a:t>Role:  set of </a:t>
            </a:r>
            <a:r>
              <a:rPr lang="en-US" sz="2600" dirty="0" smtClean="0"/>
              <a:t>expectations</a:t>
            </a:r>
          </a:p>
          <a:p>
            <a:pPr marL="137112" indent="0">
              <a:buNone/>
            </a:pPr>
            <a:r>
              <a:rPr lang="en-US" sz="2600" dirty="0" smtClean="0"/>
              <a:t>Roles are what organizes our everyday interactions with others.</a:t>
            </a:r>
          </a:p>
          <a:p>
            <a:pPr marL="137112" indent="0">
              <a:buNone/>
            </a:pPr>
            <a:endParaRPr lang="en-US" sz="3000" b="1" dirty="0"/>
          </a:p>
          <a:p>
            <a:pPr marL="137112" indent="0">
              <a:buNone/>
            </a:pPr>
            <a:endParaRPr lang="en-US" sz="3000" b="1" u="sng" dirty="0">
              <a:solidFill>
                <a:srgbClr val="FF8600"/>
              </a:solidFill>
            </a:endParaRPr>
          </a:p>
          <a:p>
            <a:pPr marL="457200" lvl="1" indent="0">
              <a:buNone/>
            </a:pPr>
            <a:endParaRPr lang="en-US" sz="2800" b="1" dirty="0">
              <a:solidFill>
                <a:srgbClr val="33CCFF"/>
              </a:solidFill>
            </a:endParaRPr>
          </a:p>
        </p:txBody>
      </p:sp>
    </p:spTree>
    <p:extLst>
      <p:ext uri="{BB962C8B-B14F-4D97-AF65-F5344CB8AC3E}">
        <p14:creationId xmlns:p14="http://schemas.microsoft.com/office/powerpoint/2010/main" val="3746928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5181600"/>
            <a:ext cx="5715000" cy="647700"/>
          </a:xfrm>
        </p:spPr>
        <p:txBody>
          <a:bodyPr>
            <a:normAutofit/>
          </a:bodyPr>
          <a:lstStyle/>
          <a:p>
            <a:pPr algn="r"/>
            <a:r>
              <a:rPr lang="en-US" sz="1800" dirty="0">
                <a:solidFill>
                  <a:srgbClr val="FFCC00"/>
                </a:solidFill>
              </a:rPr>
              <a:t>Pastor Dennis Mills</a:t>
            </a:r>
            <a:endParaRPr lang="en-US" sz="1800" dirty="0"/>
          </a:p>
        </p:txBody>
      </p:sp>
      <p:sp>
        <p:nvSpPr>
          <p:cNvPr id="3" name="Content Placeholder 2"/>
          <p:cNvSpPr>
            <a:spLocks noGrp="1"/>
          </p:cNvSpPr>
          <p:nvPr>
            <p:ph idx="1"/>
          </p:nvPr>
        </p:nvSpPr>
        <p:spPr>
          <a:xfrm>
            <a:off x="762000" y="609600"/>
            <a:ext cx="7315200" cy="4419600"/>
          </a:xfrm>
        </p:spPr>
        <p:txBody>
          <a:bodyPr>
            <a:normAutofit fontScale="92500" lnSpcReduction="10000"/>
          </a:bodyPr>
          <a:lstStyle/>
          <a:p>
            <a:pPr marL="45704" indent="0">
              <a:buNone/>
            </a:pPr>
            <a:r>
              <a:rPr lang="en-US" dirty="0" smtClean="0"/>
              <a:t>And </a:t>
            </a:r>
            <a:r>
              <a:rPr lang="en-US" dirty="0"/>
              <a:t>so, </a:t>
            </a:r>
            <a:r>
              <a:rPr lang="en-US" dirty="0">
                <a:solidFill>
                  <a:srgbClr val="33CCFF"/>
                </a:solidFill>
              </a:rPr>
              <a:t>I realized when I started pastoring my first church, I was in the </a:t>
            </a:r>
            <a:r>
              <a:rPr lang="en-US" i="1" dirty="0">
                <a:solidFill>
                  <a:srgbClr val="33CCFF"/>
                </a:solidFill>
              </a:rPr>
              <a:t>in‑between</a:t>
            </a:r>
            <a:r>
              <a:rPr lang="en-US" dirty="0">
                <a:solidFill>
                  <a:srgbClr val="33CCFF"/>
                </a:solidFill>
              </a:rPr>
              <a:t>.  </a:t>
            </a:r>
            <a:r>
              <a:rPr lang="en-US" dirty="0"/>
              <a:t>There were black folks—um, some black pastors, black church members—um, that seemed like they had an issue because I was in a white church. “Oh.  He’s making more money.  He thinks he’s all of that.”…But, the white church didn’t see me as – they didn’t see me as white.  They saw me as black.  So, I didn’t fit in</a:t>
            </a:r>
            <a:r>
              <a:rPr lang="en-US" dirty="0" smtClean="0"/>
              <a:t>.</a:t>
            </a:r>
          </a:p>
        </p:txBody>
      </p:sp>
    </p:spTree>
    <p:extLst>
      <p:ext uri="{BB962C8B-B14F-4D97-AF65-F5344CB8AC3E}">
        <p14:creationId xmlns:p14="http://schemas.microsoft.com/office/powerpoint/2010/main" val="3268666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8200" y="5029200"/>
            <a:ext cx="4114800" cy="1154097"/>
          </a:xfrm>
        </p:spPr>
        <p:txBody>
          <a:bodyPr>
            <a:normAutofit/>
          </a:bodyPr>
          <a:lstStyle/>
          <a:p>
            <a:pPr algn="r"/>
            <a:r>
              <a:rPr lang="en-US" sz="1800" dirty="0">
                <a:solidFill>
                  <a:srgbClr val="FFCC00"/>
                </a:solidFill>
              </a:rPr>
              <a:t>Pastor Dennis Mills</a:t>
            </a:r>
            <a:endParaRPr lang="en-US" sz="1800" dirty="0"/>
          </a:p>
        </p:txBody>
      </p:sp>
      <p:sp>
        <p:nvSpPr>
          <p:cNvPr id="3" name="Content Placeholder 2"/>
          <p:cNvSpPr>
            <a:spLocks noGrp="1"/>
          </p:cNvSpPr>
          <p:nvPr>
            <p:ph idx="1"/>
          </p:nvPr>
        </p:nvSpPr>
        <p:spPr>
          <a:xfrm>
            <a:off x="914400" y="914400"/>
            <a:ext cx="7315200" cy="3539527"/>
          </a:xfrm>
        </p:spPr>
        <p:txBody>
          <a:bodyPr>
            <a:normAutofit fontScale="92500" lnSpcReduction="10000"/>
          </a:bodyPr>
          <a:lstStyle/>
          <a:p>
            <a:pPr marL="45704" indent="0">
              <a:buNone/>
            </a:pPr>
            <a:r>
              <a:rPr lang="en-US" dirty="0" smtClean="0">
                <a:solidFill>
                  <a:srgbClr val="33CCFF"/>
                </a:solidFill>
              </a:rPr>
              <a:t>It </a:t>
            </a:r>
            <a:r>
              <a:rPr lang="en-US" dirty="0">
                <a:solidFill>
                  <a:srgbClr val="33CCFF"/>
                </a:solidFill>
              </a:rPr>
              <a:t>can be lonely</a:t>
            </a:r>
            <a:r>
              <a:rPr lang="en-US" dirty="0" smtClean="0"/>
              <a:t>…You </a:t>
            </a:r>
            <a:r>
              <a:rPr lang="en-US" dirty="0"/>
              <a:t>know?  And, it’s in those times, um, Jesus went to the mountaintop, Jesus went to the garden, you know, he went on the other side of the – the lake—right, to get his batteries recharged.  So, for me going to the convocation of black pastors, that – that is like me going to the mountain and getting recharged.  </a:t>
            </a:r>
          </a:p>
        </p:txBody>
      </p:sp>
    </p:spTree>
    <p:extLst>
      <p:ext uri="{BB962C8B-B14F-4D97-AF65-F5344CB8AC3E}">
        <p14:creationId xmlns:p14="http://schemas.microsoft.com/office/powerpoint/2010/main" val="42605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029200"/>
            <a:ext cx="7010400" cy="1154097"/>
          </a:xfrm>
        </p:spPr>
        <p:txBody>
          <a:bodyPr>
            <a:normAutofit/>
          </a:bodyPr>
          <a:lstStyle/>
          <a:p>
            <a:pPr algn="r"/>
            <a:r>
              <a:rPr lang="en-US" sz="1800" dirty="0">
                <a:solidFill>
                  <a:srgbClr val="FFCC00"/>
                </a:solidFill>
              </a:rPr>
              <a:t>Pastor Dennis Mills</a:t>
            </a:r>
            <a:endParaRPr lang="en-US" sz="1800" dirty="0"/>
          </a:p>
        </p:txBody>
      </p:sp>
      <p:sp>
        <p:nvSpPr>
          <p:cNvPr id="3" name="Content Placeholder 2"/>
          <p:cNvSpPr>
            <a:spLocks noGrp="1"/>
          </p:cNvSpPr>
          <p:nvPr>
            <p:ph idx="1"/>
          </p:nvPr>
        </p:nvSpPr>
        <p:spPr>
          <a:xfrm>
            <a:off x="838200" y="1447800"/>
            <a:ext cx="7315200" cy="3539527"/>
          </a:xfrm>
        </p:spPr>
        <p:txBody>
          <a:bodyPr>
            <a:normAutofit fontScale="92500" lnSpcReduction="20000"/>
          </a:bodyPr>
          <a:lstStyle/>
          <a:p>
            <a:pPr marL="45704" indent="0">
              <a:buNone/>
            </a:pPr>
            <a:r>
              <a:rPr lang="en-US" dirty="0" smtClean="0"/>
              <a:t>Now</a:t>
            </a:r>
            <a:r>
              <a:rPr lang="en-US" dirty="0"/>
              <a:t>, I feel I’m comfortable being in the white church.  I understand some of these expectations about leadership style, differences around preaching, differences about visitation, </a:t>
            </a:r>
            <a:r>
              <a:rPr lang="en-US" dirty="0" smtClean="0"/>
              <a:t>what </a:t>
            </a:r>
            <a:r>
              <a:rPr lang="en-US" dirty="0"/>
              <a:t>it means to do </a:t>
            </a:r>
            <a:r>
              <a:rPr lang="en-US" dirty="0" smtClean="0"/>
              <a:t>outreach…So</a:t>
            </a:r>
            <a:r>
              <a:rPr lang="en-US" dirty="0"/>
              <a:t>, I was comfortable navigating </a:t>
            </a:r>
            <a:r>
              <a:rPr lang="en-US" dirty="0" smtClean="0"/>
              <a:t>that…You know… </a:t>
            </a:r>
            <a:r>
              <a:rPr lang="en-US" dirty="0"/>
              <a:t>it does get tiring.  </a:t>
            </a:r>
            <a:r>
              <a:rPr lang="en-US" dirty="0">
                <a:solidFill>
                  <a:srgbClr val="33CCFF"/>
                </a:solidFill>
              </a:rPr>
              <a:t>Sometimes you just think, “Is this racist, or is this just ignorance</a:t>
            </a:r>
            <a:r>
              <a:rPr lang="en-US" dirty="0" smtClean="0">
                <a:solidFill>
                  <a:srgbClr val="33CCFF"/>
                </a:solidFill>
              </a:rPr>
              <a:t>?”  </a:t>
            </a:r>
          </a:p>
        </p:txBody>
      </p:sp>
    </p:spTree>
    <p:extLst>
      <p:ext uri="{BB962C8B-B14F-4D97-AF65-F5344CB8AC3E}">
        <p14:creationId xmlns:p14="http://schemas.microsoft.com/office/powerpoint/2010/main" val="1651811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30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pPr algn="l"/>
            <a:r>
              <a:rPr lang="en-US" dirty="0"/>
              <a:t>Concluding </a:t>
            </a:r>
            <a:r>
              <a:rPr lang="en-US" dirty="0" smtClean="0"/>
              <a:t>Thoughts</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1676400"/>
            <a:ext cx="8229600" cy="4525963"/>
          </a:xfrm>
        </p:spPr>
        <p:txBody>
          <a:bodyPr/>
          <a:lstStyle/>
          <a:p>
            <a:pPr marL="137112" indent="0">
              <a:buNone/>
            </a:pPr>
            <a:r>
              <a:rPr lang="en-US" sz="3000" u="sng" dirty="0" smtClean="0">
                <a:solidFill>
                  <a:srgbClr val="33CCFF"/>
                </a:solidFill>
              </a:rPr>
              <a:t>Role </a:t>
            </a:r>
            <a:r>
              <a:rPr lang="en-US" sz="3000" u="sng" dirty="0">
                <a:solidFill>
                  <a:srgbClr val="33CCFF"/>
                </a:solidFill>
              </a:rPr>
              <a:t>strain</a:t>
            </a:r>
          </a:p>
          <a:p>
            <a:pPr lvl="1">
              <a:buFont typeface="Arial"/>
              <a:buChar char="•"/>
            </a:pPr>
            <a:r>
              <a:rPr lang="en-US" sz="2400" dirty="0"/>
              <a:t>unable to meet all the expectations of a given role  </a:t>
            </a:r>
          </a:p>
          <a:p>
            <a:pPr lvl="1">
              <a:buFont typeface="Arial"/>
              <a:buChar char="•"/>
            </a:pPr>
            <a:r>
              <a:rPr lang="en-US" sz="2400" dirty="0"/>
              <a:t>psychological stress as a </a:t>
            </a:r>
            <a:r>
              <a:rPr lang="en-US" sz="2400" dirty="0" smtClean="0"/>
              <a:t>result</a:t>
            </a:r>
          </a:p>
          <a:p>
            <a:pPr lvl="1">
              <a:buFont typeface="Arial"/>
              <a:buChar char="•"/>
            </a:pPr>
            <a:r>
              <a:rPr lang="en-US" sz="2400" dirty="0" smtClean="0"/>
              <a:t>inevitable but varies in strength</a:t>
            </a:r>
            <a:endParaRPr lang="en-US" sz="2400" dirty="0"/>
          </a:p>
          <a:p>
            <a:pPr marL="319928" lvl="1" indent="0">
              <a:buNone/>
            </a:pPr>
            <a:endParaRPr lang="en-US" sz="2400" b="1" dirty="0">
              <a:solidFill>
                <a:srgbClr val="33CCFF"/>
              </a:solidFill>
            </a:endParaRPr>
          </a:p>
          <a:p>
            <a:pPr marL="319928" lvl="1" indent="0">
              <a:buNone/>
            </a:pPr>
            <a:endParaRPr lang="en-US" sz="2400" b="1" dirty="0">
              <a:solidFill>
                <a:srgbClr val="33CCFF"/>
              </a:solidFill>
            </a:endParaRPr>
          </a:p>
          <a:p>
            <a:pPr marL="319928" lvl="1" indent="0">
              <a:buNone/>
            </a:pPr>
            <a:endParaRPr lang="en-US" sz="2400" b="1" dirty="0">
              <a:solidFill>
                <a:srgbClr val="33CCFF"/>
              </a:solidFill>
            </a:endParaRPr>
          </a:p>
          <a:p>
            <a:pPr marL="319928" lvl="1" indent="0">
              <a:buNone/>
            </a:pPr>
            <a:r>
              <a:rPr lang="en-US" sz="1900" dirty="0">
                <a:solidFill>
                  <a:srgbClr val="FFCC00"/>
                </a:solidFill>
              </a:rPr>
              <a:t>Edwards, Korie L. 2014. “Role Strain Theory and Understanding the Role of Head Clergy of Racially Diverse Churches.” </a:t>
            </a:r>
            <a:r>
              <a:rPr lang="en-US" sz="1900" i="1" dirty="0">
                <a:solidFill>
                  <a:srgbClr val="FFCC00"/>
                </a:solidFill>
              </a:rPr>
              <a:t>Sociology of Religion </a:t>
            </a:r>
            <a:r>
              <a:rPr lang="en-US" sz="1900" dirty="0">
                <a:solidFill>
                  <a:srgbClr val="FFCC00"/>
                </a:solidFill>
              </a:rPr>
              <a:t>75:57-79.</a:t>
            </a:r>
          </a:p>
          <a:p>
            <a:endParaRPr lang="en-US" dirty="0"/>
          </a:p>
        </p:txBody>
      </p:sp>
    </p:spTree>
    <p:extLst>
      <p:ext uri="{BB962C8B-B14F-4D97-AF65-F5344CB8AC3E}">
        <p14:creationId xmlns:p14="http://schemas.microsoft.com/office/powerpoint/2010/main" val="3963565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0"/>
            <a:ext cx="8229600" cy="838200"/>
          </a:xfrm>
        </p:spPr>
        <p:txBody>
          <a:bodyPr>
            <a:normAutofit fontScale="90000"/>
          </a:bodyPr>
          <a:lstStyle/>
          <a:p>
            <a:pPr algn="l"/>
            <a:r>
              <a:rPr lang="en-US" sz="4000" dirty="0" smtClean="0"/>
              <a:t>Concluding Thoughts</a:t>
            </a:r>
            <a:br>
              <a:rPr lang="en-US" sz="4000" dirty="0" smtClean="0"/>
            </a:br>
            <a:r>
              <a:rPr lang="en-US" sz="2800" dirty="0" smtClean="0"/>
              <a:t/>
            </a:r>
            <a:br>
              <a:rPr lang="en-US" sz="2800" dirty="0" smtClean="0"/>
            </a:br>
            <a:r>
              <a:rPr lang="en-US" sz="3600" dirty="0" smtClean="0">
                <a:solidFill>
                  <a:srgbClr val="33CCFF"/>
                </a:solidFill>
              </a:rPr>
              <a:t>Multiracial Churches in the U.S.</a:t>
            </a:r>
            <a:endParaRPr lang="en-US" sz="3600" dirty="0">
              <a:solidFill>
                <a:srgbClr val="33CCFF"/>
              </a:solidFill>
            </a:endParaRPr>
          </a:p>
        </p:txBody>
      </p:sp>
      <p:sp>
        <p:nvSpPr>
          <p:cNvPr id="5" name="Text Placeholder 4"/>
          <p:cNvSpPr>
            <a:spLocks noGrp="1"/>
          </p:cNvSpPr>
          <p:nvPr>
            <p:ph type="body" idx="1"/>
          </p:nvPr>
        </p:nvSpPr>
        <p:spPr>
          <a:xfrm>
            <a:off x="457200" y="2209800"/>
            <a:ext cx="4040188" cy="639762"/>
          </a:xfrm>
        </p:spPr>
        <p:txBody>
          <a:bodyPr/>
          <a:lstStyle/>
          <a:p>
            <a:endParaRPr lang="en-US" dirty="0"/>
          </a:p>
        </p:txBody>
      </p:sp>
      <p:sp>
        <p:nvSpPr>
          <p:cNvPr id="3" name="Content Placeholder 2"/>
          <p:cNvSpPr>
            <a:spLocks noGrp="1"/>
          </p:cNvSpPr>
          <p:nvPr>
            <p:ph sz="half" idx="2"/>
          </p:nvPr>
        </p:nvSpPr>
        <p:spPr>
          <a:xfrm>
            <a:off x="2286000" y="2514600"/>
            <a:ext cx="4040188" cy="3951288"/>
          </a:xfrm>
        </p:spPr>
        <p:txBody>
          <a:bodyPr/>
          <a:lstStyle/>
          <a:p>
            <a:pPr marL="0" indent="0" algn="ctr">
              <a:buNone/>
            </a:pPr>
            <a:r>
              <a:rPr lang="en-US" sz="2000" dirty="0" smtClean="0"/>
              <a:t>U.S. Racial </a:t>
            </a:r>
            <a:r>
              <a:rPr lang="en-US" sz="2000" dirty="0"/>
              <a:t>S</a:t>
            </a:r>
            <a:r>
              <a:rPr lang="en-US" sz="2000" dirty="0" smtClean="0"/>
              <a:t>ystem </a:t>
            </a:r>
          </a:p>
          <a:p>
            <a:pPr marL="0" indent="0" algn="ctr">
              <a:buNone/>
            </a:pPr>
            <a:r>
              <a:rPr lang="en-US" sz="2800" b="1" dirty="0" smtClean="0">
                <a:solidFill>
                  <a:srgbClr val="FFFF00"/>
                </a:solidFill>
              </a:rPr>
              <a:t>+ </a:t>
            </a:r>
          </a:p>
          <a:p>
            <a:pPr marL="0" indent="0" algn="ctr">
              <a:buNone/>
            </a:pPr>
            <a:r>
              <a:rPr lang="en-US" sz="2000" dirty="0" smtClean="0"/>
              <a:t>Separation of Church and State</a:t>
            </a:r>
          </a:p>
          <a:p>
            <a:pPr marL="0" indent="0" algn="ctr">
              <a:buNone/>
            </a:pPr>
            <a:r>
              <a:rPr lang="en-US" sz="2000" dirty="0" smtClean="0">
                <a:solidFill>
                  <a:srgbClr val="FFFF00"/>
                </a:solidFill>
              </a:rPr>
              <a:t> </a:t>
            </a:r>
            <a:r>
              <a:rPr lang="en-US" sz="2000" dirty="0" smtClean="0">
                <a:solidFill>
                  <a:srgbClr val="FFFF00"/>
                </a:solidFill>
                <a:sym typeface="Wingdings"/>
              </a:rPr>
              <a:t></a:t>
            </a:r>
            <a:r>
              <a:rPr lang="en-US" sz="2000" dirty="0">
                <a:solidFill>
                  <a:srgbClr val="FFFF00"/>
                </a:solidFill>
                <a:sym typeface="Wingdings"/>
              </a:rPr>
              <a:t> </a:t>
            </a:r>
            <a:endParaRPr lang="en-US" sz="2000" dirty="0" smtClean="0">
              <a:solidFill>
                <a:srgbClr val="FFFF00"/>
              </a:solidFill>
              <a:sym typeface="Wingdings"/>
            </a:endParaRPr>
          </a:p>
          <a:p>
            <a:pPr marL="0" indent="0" algn="ctr">
              <a:buNone/>
            </a:pPr>
            <a:r>
              <a:rPr lang="en-US" sz="2000" dirty="0" smtClean="0">
                <a:sym typeface="Wingdings"/>
              </a:rPr>
              <a:t>Religious Racial Homogeneity</a:t>
            </a:r>
          </a:p>
          <a:p>
            <a:pPr marL="0" indent="0" algn="ctr">
              <a:buNone/>
            </a:pPr>
            <a:endParaRPr lang="en-US" dirty="0" smtClean="0"/>
          </a:p>
          <a:p>
            <a:pPr marL="0" indent="0" algn="ctr">
              <a:buNone/>
            </a:pPr>
            <a:endParaRPr lang="en-US" dirty="0"/>
          </a:p>
        </p:txBody>
      </p:sp>
      <p:sp>
        <p:nvSpPr>
          <p:cNvPr id="6" name="Text Placeholder 5"/>
          <p:cNvSpPr>
            <a:spLocks noGrp="1"/>
          </p:cNvSpPr>
          <p:nvPr>
            <p:ph type="body" sz="quarter" idx="3"/>
          </p:nvPr>
        </p:nvSpPr>
        <p:spPr/>
        <p:txBody>
          <a:bodyPr/>
          <a:lstStyle/>
          <a:p>
            <a:endParaRPr lang="en-US"/>
          </a:p>
        </p:txBody>
      </p:sp>
      <p:sp>
        <p:nvSpPr>
          <p:cNvPr id="2" name="Content Placeholder 1"/>
          <p:cNvSpPr>
            <a:spLocks noGrp="1"/>
          </p:cNvSpPr>
          <p:nvPr>
            <p:ph sz="quarter" idx="4"/>
          </p:nvPr>
        </p:nvSpPr>
        <p:spPr/>
        <p:txBody>
          <a:bodyPr/>
          <a:lstStyle/>
          <a:p>
            <a:endParaRPr lang="en-US"/>
          </a:p>
        </p:txBody>
      </p:sp>
    </p:spTree>
    <p:extLst>
      <p:ext uri="{BB962C8B-B14F-4D97-AF65-F5344CB8AC3E}">
        <p14:creationId xmlns:p14="http://schemas.microsoft.com/office/powerpoint/2010/main" val="2279032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pPr algn="l"/>
            <a:r>
              <a:rPr lang="en-US" dirty="0"/>
              <a:t>Concluding </a:t>
            </a:r>
            <a:r>
              <a:rPr lang="en-US" dirty="0" smtClean="0"/>
              <a:t>Thoughts</a:t>
            </a:r>
            <a:r>
              <a:rPr lang="en-US" sz="1000" dirty="0" smtClean="0"/>
              <a:t>  </a:t>
            </a:r>
            <a:r>
              <a:rPr lang="en-US" dirty="0"/>
              <a:t/>
            </a:r>
            <a:br>
              <a:rPr lang="en-US" dirty="0"/>
            </a:br>
            <a:r>
              <a:rPr lang="en-US" sz="1000" dirty="0" smtClean="0"/>
              <a:t/>
            </a:r>
            <a:br>
              <a:rPr lang="en-US" sz="1000" dirty="0" smtClean="0"/>
            </a:br>
            <a:endParaRPr lang="en-US" dirty="0"/>
          </a:p>
        </p:txBody>
      </p:sp>
      <p:sp>
        <p:nvSpPr>
          <p:cNvPr id="3" name="Content Placeholder 2"/>
          <p:cNvSpPr>
            <a:spLocks noGrp="1"/>
          </p:cNvSpPr>
          <p:nvPr>
            <p:ph idx="1"/>
          </p:nvPr>
        </p:nvSpPr>
        <p:spPr>
          <a:xfrm>
            <a:off x="762000" y="1600200"/>
            <a:ext cx="7924800" cy="4525963"/>
          </a:xfrm>
        </p:spPr>
        <p:txBody>
          <a:bodyPr>
            <a:normAutofit/>
          </a:bodyPr>
          <a:lstStyle/>
          <a:p>
            <a:endParaRPr lang="en-US" dirty="0" smtClean="0"/>
          </a:p>
          <a:p>
            <a:pPr marL="0" indent="0">
              <a:buNone/>
            </a:pPr>
            <a:r>
              <a:rPr lang="en-US" i="1" dirty="0" smtClean="0"/>
              <a:t>And yet…</a:t>
            </a:r>
          </a:p>
          <a:p>
            <a:pPr marL="0" indent="0" algn="ctr">
              <a:buNone/>
            </a:pPr>
            <a:endParaRPr lang="en-US" i="1" dirty="0">
              <a:solidFill>
                <a:srgbClr val="FFCC00"/>
              </a:solidFill>
            </a:endParaRPr>
          </a:p>
          <a:p>
            <a:pPr marL="0" indent="0" algn="ctr">
              <a:buNone/>
            </a:pPr>
            <a:r>
              <a:rPr lang="en-US" i="1" dirty="0" smtClean="0">
                <a:solidFill>
                  <a:srgbClr val="FFCC00"/>
                </a:solidFill>
              </a:rPr>
              <a:t>Society says it values</a:t>
            </a:r>
          </a:p>
          <a:p>
            <a:pPr marL="0" indent="0" algn="ctr">
              <a:buNone/>
            </a:pPr>
            <a:r>
              <a:rPr lang="en-US" i="1" dirty="0" smtClean="0">
                <a:solidFill>
                  <a:srgbClr val="FFCC00"/>
                </a:solidFill>
              </a:rPr>
              <a:t> racial and ethnic diversity….</a:t>
            </a:r>
          </a:p>
          <a:p>
            <a:pPr marL="0" indent="0" algn="ctr">
              <a:buNone/>
            </a:pPr>
            <a:r>
              <a:rPr lang="en-US" i="1" dirty="0" smtClean="0">
                <a:solidFill>
                  <a:srgbClr val="FFCC00"/>
                </a:solidFill>
              </a:rPr>
              <a:t>And so does the church.</a:t>
            </a:r>
          </a:p>
          <a:p>
            <a:endParaRPr lang="en-US" dirty="0"/>
          </a:p>
        </p:txBody>
      </p:sp>
    </p:spTree>
    <p:extLst>
      <p:ext uri="{BB962C8B-B14F-4D97-AF65-F5344CB8AC3E}">
        <p14:creationId xmlns:p14="http://schemas.microsoft.com/office/powerpoint/2010/main" val="3794829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creen Shot 2019-11-11 at 1.32.43 PM.png"/>
          <p:cNvPicPr>
            <a:picLocks noGrp="1" noChangeAspect="1"/>
          </p:cNvPicPr>
          <p:nvPr>
            <p:ph idx="1"/>
          </p:nvPr>
        </p:nvPicPr>
        <p:blipFill>
          <a:blip r:embed="rId2">
            <a:extLst>
              <a:ext uri="{28A0092B-C50C-407E-A947-70E740481C1C}">
                <a14:useLocalDpi xmlns:a14="http://schemas.microsoft.com/office/drawing/2010/main" val="0"/>
              </a:ext>
            </a:extLst>
          </a:blip>
          <a:srcRect l="692" r="692"/>
          <a:stretch>
            <a:fillRect/>
          </a:stretch>
        </p:blipFill>
        <p:spPr>
          <a:xfrm>
            <a:off x="457200" y="1219200"/>
            <a:ext cx="8229600" cy="4525963"/>
          </a:xfrm>
        </p:spPr>
      </p:pic>
    </p:spTree>
    <p:extLst>
      <p:ext uri="{BB962C8B-B14F-4D97-AF65-F5344CB8AC3E}">
        <p14:creationId xmlns:p14="http://schemas.microsoft.com/office/powerpoint/2010/main" val="17688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Shot 2019-11-11 at 1.34.10 PM.png"/>
          <p:cNvPicPr>
            <a:picLocks noGrp="1" noChangeAspect="1"/>
          </p:cNvPicPr>
          <p:nvPr>
            <p:ph idx="1"/>
          </p:nvPr>
        </p:nvPicPr>
        <p:blipFill>
          <a:blip r:embed="rId2">
            <a:extLst>
              <a:ext uri="{28A0092B-C50C-407E-A947-70E740481C1C}">
                <a14:useLocalDpi xmlns:a14="http://schemas.microsoft.com/office/drawing/2010/main" val="0"/>
              </a:ext>
            </a:extLst>
          </a:blip>
          <a:srcRect l="845" r="845"/>
          <a:stretch>
            <a:fillRect/>
          </a:stretch>
        </p:blipFill>
        <p:spPr>
          <a:xfrm>
            <a:off x="457200" y="1295400"/>
            <a:ext cx="8229600" cy="4525963"/>
          </a:xfrm>
        </p:spPr>
      </p:pic>
    </p:spTree>
    <p:extLst>
      <p:ext uri="{BB962C8B-B14F-4D97-AF65-F5344CB8AC3E}">
        <p14:creationId xmlns:p14="http://schemas.microsoft.com/office/powerpoint/2010/main" val="3321905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143000"/>
          </a:xfrm>
        </p:spPr>
        <p:txBody>
          <a:bodyPr>
            <a:normAutofit fontScale="90000"/>
          </a:bodyPr>
          <a:lstStyle/>
          <a:p>
            <a:pPr algn="l"/>
            <a:r>
              <a:rPr lang="en-US" dirty="0"/>
              <a:t>Concluding Thoughts</a:t>
            </a:r>
            <a:r>
              <a:rPr lang="en-US" sz="1000" dirty="0"/>
              <a:t>  </a:t>
            </a:r>
            <a:r>
              <a:rPr lang="en-US" dirty="0"/>
              <a:t/>
            </a:r>
            <a:br>
              <a:rPr lang="en-US" dirty="0"/>
            </a:br>
            <a:r>
              <a:rPr lang="en-US" sz="1000" dirty="0"/>
              <a:t/>
            </a:r>
            <a:br>
              <a:rPr lang="en-US" sz="1000" dirty="0"/>
            </a:br>
            <a:endParaRPr lang="en-US" dirty="0"/>
          </a:p>
        </p:txBody>
      </p:sp>
      <p:sp>
        <p:nvSpPr>
          <p:cNvPr id="3" name="Content Placeholder 2"/>
          <p:cNvSpPr>
            <a:spLocks noGrp="1"/>
          </p:cNvSpPr>
          <p:nvPr>
            <p:ph idx="1"/>
          </p:nvPr>
        </p:nvSpPr>
        <p:spPr/>
        <p:txBody>
          <a:bodyPr/>
          <a:lstStyle/>
          <a:p>
            <a:pPr algn="ctr"/>
            <a:endParaRPr lang="en-US" dirty="0" smtClean="0">
              <a:solidFill>
                <a:srgbClr val="FFCC00"/>
              </a:solidFill>
            </a:endParaRPr>
          </a:p>
          <a:p>
            <a:pPr marL="0" indent="0" algn="ctr">
              <a:buNone/>
            </a:pPr>
            <a:r>
              <a:rPr lang="en-US" i="1" dirty="0" smtClean="0">
                <a:solidFill>
                  <a:srgbClr val="FFCC00"/>
                </a:solidFill>
              </a:rPr>
              <a:t>But does this mean change?</a:t>
            </a:r>
            <a:endParaRPr lang="en-US" i="1" dirty="0">
              <a:solidFill>
                <a:srgbClr val="FFCC00"/>
              </a:solidFill>
            </a:endParaRPr>
          </a:p>
        </p:txBody>
      </p:sp>
    </p:spTree>
    <p:extLst>
      <p:ext uri="{BB962C8B-B14F-4D97-AF65-F5344CB8AC3E}">
        <p14:creationId xmlns:p14="http://schemas.microsoft.com/office/powerpoint/2010/main" val="2395335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198" cy="914400"/>
          </a:xfrm>
        </p:spPr>
        <p:txBody>
          <a:bodyPr>
            <a:noAutofit/>
          </a:bodyPr>
          <a:lstStyle/>
          <a:p>
            <a:r>
              <a:rPr lang="en-US" sz="3200" dirty="0" smtClean="0">
                <a:solidFill>
                  <a:srgbClr val="33CCFF"/>
                </a:solidFill>
              </a:rPr>
              <a:t>Multiracial Church Pastor (MCP) </a:t>
            </a:r>
            <a:br>
              <a:rPr lang="en-US" sz="3200" dirty="0" smtClean="0">
                <a:solidFill>
                  <a:srgbClr val="33CCFF"/>
                </a:solidFill>
              </a:rPr>
            </a:br>
            <a:r>
              <a:rPr lang="en-US" sz="3200" dirty="0" smtClean="0">
                <a:solidFill>
                  <a:srgbClr val="33CCFF"/>
                </a:solidFill>
              </a:rPr>
              <a:t>Role in Context</a:t>
            </a:r>
            <a:endParaRPr lang="en-US" sz="3200" dirty="0">
              <a:solidFill>
                <a:srgbClr val="33CCFF"/>
              </a:solidFill>
            </a:endParaRPr>
          </a:p>
        </p:txBody>
      </p:sp>
      <p:sp>
        <p:nvSpPr>
          <p:cNvPr id="11" name="Oval 10"/>
          <p:cNvSpPr/>
          <p:nvPr/>
        </p:nvSpPr>
        <p:spPr>
          <a:xfrm>
            <a:off x="5638800" y="3505200"/>
            <a:ext cx="914400" cy="914400"/>
          </a:xfrm>
          <a:prstGeom prst="ellipse">
            <a:avLst/>
          </a:prstGeom>
          <a:solidFill>
            <a:srgbClr val="33CCFF"/>
          </a:solid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solidFill>
                <a:srgbClr val="FFFF00"/>
              </a:solidFill>
            </a:endParaRPr>
          </a:p>
        </p:txBody>
      </p:sp>
      <p:sp>
        <p:nvSpPr>
          <p:cNvPr id="15" name="TextBox 14"/>
          <p:cNvSpPr txBox="1"/>
          <p:nvPr/>
        </p:nvSpPr>
        <p:spPr>
          <a:xfrm>
            <a:off x="5638800" y="3581402"/>
            <a:ext cx="914400" cy="707854"/>
          </a:xfrm>
          <a:prstGeom prst="rect">
            <a:avLst/>
          </a:prstGeom>
          <a:noFill/>
        </p:spPr>
        <p:txBody>
          <a:bodyPr wrap="square" lIns="91408" tIns="45704" rIns="91408" bIns="45704" rtlCol="0">
            <a:spAutoFit/>
          </a:bodyPr>
          <a:lstStyle/>
          <a:p>
            <a:pPr algn="ctr"/>
            <a:r>
              <a:rPr lang="en-US" sz="2000" b="1" dirty="0" smtClean="0"/>
              <a:t>MCP</a:t>
            </a:r>
            <a:endParaRPr lang="en-US" sz="2000" b="1" dirty="0"/>
          </a:p>
          <a:p>
            <a:pPr algn="ctr"/>
            <a:r>
              <a:rPr lang="en-US" sz="2000" b="1" dirty="0"/>
              <a:t>Role</a:t>
            </a:r>
          </a:p>
        </p:txBody>
      </p:sp>
    </p:spTree>
    <p:extLst>
      <p:ext uri="{BB962C8B-B14F-4D97-AF65-F5344CB8AC3E}">
        <p14:creationId xmlns:p14="http://schemas.microsoft.com/office/powerpoint/2010/main" val="3706002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Shot 2019-11-11 at 1.36.54 PM.png"/>
          <p:cNvPicPr>
            <a:picLocks noGrp="1" noChangeAspect="1"/>
          </p:cNvPicPr>
          <p:nvPr>
            <p:ph idx="1"/>
          </p:nvPr>
        </p:nvPicPr>
        <p:blipFill>
          <a:blip r:embed="rId2">
            <a:extLst>
              <a:ext uri="{28A0092B-C50C-407E-A947-70E740481C1C}">
                <a14:useLocalDpi xmlns:a14="http://schemas.microsoft.com/office/drawing/2010/main" val="0"/>
              </a:ext>
            </a:extLst>
          </a:blip>
          <a:srcRect t="669" b="669"/>
          <a:stretch>
            <a:fillRect/>
          </a:stretch>
        </p:blipFill>
        <p:spPr>
          <a:xfrm>
            <a:off x="457200" y="1295400"/>
            <a:ext cx="8229600" cy="4525963"/>
          </a:xfrm>
        </p:spPr>
      </p:pic>
    </p:spTree>
    <p:extLst>
      <p:ext uri="{BB962C8B-B14F-4D97-AF65-F5344CB8AC3E}">
        <p14:creationId xmlns:p14="http://schemas.microsoft.com/office/powerpoint/2010/main" val="1341721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Screen Shot 2019-11-11 at 8.45.38 PM.png"/>
          <p:cNvPicPr>
            <a:picLocks noGrp="1" noChangeAspect="1"/>
          </p:cNvPicPr>
          <p:nvPr>
            <p:ph idx="1"/>
          </p:nvPr>
        </p:nvPicPr>
        <p:blipFill>
          <a:blip r:embed="rId2">
            <a:extLst>
              <a:ext uri="{28A0092B-C50C-407E-A947-70E740481C1C}">
                <a14:useLocalDpi xmlns:a14="http://schemas.microsoft.com/office/drawing/2010/main" val="0"/>
              </a:ext>
            </a:extLst>
          </a:blip>
          <a:srcRect l="272" r="272"/>
          <a:stretch>
            <a:fillRect/>
          </a:stretch>
        </p:blipFill>
        <p:spPr>
          <a:xfrm>
            <a:off x="457200" y="1066800"/>
            <a:ext cx="8229600" cy="4525963"/>
          </a:xfrm>
        </p:spPr>
      </p:pic>
    </p:spTree>
    <p:extLst>
      <p:ext uri="{BB962C8B-B14F-4D97-AF65-F5344CB8AC3E}">
        <p14:creationId xmlns:p14="http://schemas.microsoft.com/office/powerpoint/2010/main" val="237803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1143000"/>
          </a:xfrm>
        </p:spPr>
        <p:txBody>
          <a:bodyPr>
            <a:noAutofit/>
          </a:bodyPr>
          <a:lstStyle/>
          <a:p>
            <a:pPr algn="l"/>
            <a:r>
              <a:rPr lang="en-US" sz="3600" dirty="0" smtClean="0">
                <a:solidFill>
                  <a:srgbClr val="33CCFF"/>
                </a:solidFill>
              </a:rPr>
              <a:t>What to do?</a:t>
            </a:r>
            <a:endParaRPr lang="en-US" sz="3600" dirty="0">
              <a:solidFill>
                <a:srgbClr val="33CCFF"/>
              </a:solidFill>
            </a:endParaRPr>
          </a:p>
        </p:txBody>
      </p:sp>
      <p:sp>
        <p:nvSpPr>
          <p:cNvPr id="3" name="Content Placeholder 2"/>
          <p:cNvSpPr>
            <a:spLocks noGrp="1"/>
          </p:cNvSpPr>
          <p:nvPr>
            <p:ph idx="1"/>
          </p:nvPr>
        </p:nvSpPr>
        <p:spPr>
          <a:xfrm>
            <a:off x="1219200" y="1676400"/>
            <a:ext cx="7543800" cy="3810000"/>
          </a:xfrm>
        </p:spPr>
        <p:txBody>
          <a:bodyPr>
            <a:noAutofit/>
          </a:bodyPr>
          <a:lstStyle/>
          <a:p>
            <a:pPr marL="457200" indent="-457200">
              <a:buFont typeface="+mj-lt"/>
              <a:buAutoNum type="arabicPeriod"/>
            </a:pPr>
            <a:r>
              <a:rPr lang="en-US" sz="2400" dirty="0" smtClean="0"/>
              <a:t>Gain a sociological imagination.</a:t>
            </a:r>
          </a:p>
          <a:p>
            <a:endParaRPr lang="en-US" sz="2400" dirty="0" smtClean="0"/>
          </a:p>
          <a:p>
            <a:endParaRPr lang="en-US" sz="2400" dirty="0"/>
          </a:p>
          <a:p>
            <a:endParaRPr lang="en-US" sz="2400" dirty="0"/>
          </a:p>
        </p:txBody>
      </p:sp>
    </p:spTree>
    <p:extLst>
      <p:ext uri="{BB962C8B-B14F-4D97-AF65-F5344CB8AC3E}">
        <p14:creationId xmlns:p14="http://schemas.microsoft.com/office/powerpoint/2010/main" val="564303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Power of a Sociological Imagination</a:t>
            </a:r>
            <a:endParaRPr lang="en-US" dirty="0"/>
          </a:p>
        </p:txBody>
      </p:sp>
      <p:pic>
        <p:nvPicPr>
          <p:cNvPr id="4" name="Content Placeholder 3" descr="Screen Shot 2019-06-19 at 3.24.50 PM.png"/>
          <p:cNvPicPr>
            <a:picLocks noGrp="1" noChangeAspect="1"/>
          </p:cNvPicPr>
          <p:nvPr>
            <p:ph idx="1"/>
          </p:nvPr>
        </p:nvPicPr>
        <p:blipFill>
          <a:blip r:embed="rId3">
            <a:extLst>
              <a:ext uri="{28A0092B-C50C-407E-A947-70E740481C1C}">
                <a14:useLocalDpi xmlns:a14="http://schemas.microsoft.com/office/drawing/2010/main" val="0"/>
              </a:ext>
            </a:extLst>
          </a:blip>
          <a:srcRect t="13055" b="13055"/>
          <a:stretch>
            <a:fillRect/>
          </a:stretch>
        </p:blipFill>
        <p:spPr>
          <a:xfrm>
            <a:off x="914400" y="1676400"/>
            <a:ext cx="2825949" cy="1554163"/>
          </a:xfrm>
        </p:spPr>
      </p:pic>
      <p:pic>
        <p:nvPicPr>
          <p:cNvPr id="5" name="Picture 4" descr="Screen Shot 2019-06-19 at 3.25.4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8400" y="3352800"/>
            <a:ext cx="3675822" cy="1605264"/>
          </a:xfrm>
          <a:prstGeom prst="rect">
            <a:avLst/>
          </a:prstGeom>
        </p:spPr>
      </p:pic>
      <p:pic>
        <p:nvPicPr>
          <p:cNvPr id="6" name="Picture 5" descr="Screen Shot 2019-06-19 at 3.30.15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3000" y="1524000"/>
            <a:ext cx="3454400" cy="2159000"/>
          </a:xfrm>
          <a:prstGeom prst="rect">
            <a:avLst/>
          </a:prstGeom>
        </p:spPr>
      </p:pic>
      <p:pic>
        <p:nvPicPr>
          <p:cNvPr id="7" name="Picture 6" descr="Screen Shot 2019-06-19 at 8.38.45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15000" y="4724400"/>
            <a:ext cx="3288514" cy="1676400"/>
          </a:xfrm>
          <a:prstGeom prst="rect">
            <a:avLst/>
          </a:prstGeom>
        </p:spPr>
      </p:pic>
    </p:spTree>
    <p:extLst>
      <p:ext uri="{BB962C8B-B14F-4D97-AF65-F5344CB8AC3E}">
        <p14:creationId xmlns:p14="http://schemas.microsoft.com/office/powerpoint/2010/main" val="1371217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05800" cy="1143000"/>
          </a:xfrm>
        </p:spPr>
        <p:txBody>
          <a:bodyPr>
            <a:noAutofit/>
          </a:bodyPr>
          <a:lstStyle/>
          <a:p>
            <a:pPr algn="l"/>
            <a:r>
              <a:rPr lang="en-US" sz="3600" dirty="0" smtClean="0">
                <a:solidFill>
                  <a:srgbClr val="33CCFF"/>
                </a:solidFill>
              </a:rPr>
              <a:t>What to do?</a:t>
            </a:r>
            <a:endParaRPr lang="en-US" sz="3600" dirty="0">
              <a:solidFill>
                <a:srgbClr val="33CCFF"/>
              </a:solidFill>
            </a:endParaRPr>
          </a:p>
        </p:txBody>
      </p:sp>
      <p:sp>
        <p:nvSpPr>
          <p:cNvPr id="3" name="Content Placeholder 2"/>
          <p:cNvSpPr>
            <a:spLocks noGrp="1"/>
          </p:cNvSpPr>
          <p:nvPr>
            <p:ph idx="1"/>
          </p:nvPr>
        </p:nvSpPr>
        <p:spPr>
          <a:xfrm>
            <a:off x="1219200" y="1676400"/>
            <a:ext cx="7543800" cy="3810000"/>
          </a:xfrm>
        </p:spPr>
        <p:txBody>
          <a:bodyPr>
            <a:noAutofit/>
          </a:bodyPr>
          <a:lstStyle/>
          <a:p>
            <a:pPr marL="457200" indent="-457200">
              <a:buFont typeface="+mj-lt"/>
              <a:buAutoNum type="arabicPeriod"/>
            </a:pPr>
            <a:r>
              <a:rPr lang="en-US" sz="2400" dirty="0" smtClean="0"/>
              <a:t>Gain a sociological imagination.</a:t>
            </a:r>
          </a:p>
          <a:p>
            <a:pPr marL="457200" indent="-457200">
              <a:buFont typeface="+mj-lt"/>
              <a:buAutoNum type="arabicPeriod"/>
            </a:pPr>
            <a:r>
              <a:rPr lang="en-US" sz="2400" dirty="0" smtClean="0"/>
              <a:t>Gain understanding.</a:t>
            </a:r>
          </a:p>
          <a:p>
            <a:pPr marL="457200" indent="-457200">
              <a:buFont typeface="+mj-lt"/>
              <a:buAutoNum type="arabicPeriod"/>
            </a:pPr>
            <a:r>
              <a:rPr lang="en-US" sz="2400" dirty="0" smtClean="0"/>
              <a:t>Know </a:t>
            </a:r>
            <a:r>
              <a:rPr lang="en-US" sz="2400" dirty="0"/>
              <a:t>what you believe and why. </a:t>
            </a:r>
            <a:endParaRPr lang="en-US" sz="2400" dirty="0" smtClean="0"/>
          </a:p>
          <a:p>
            <a:pPr marL="457200" indent="-457200">
              <a:buFont typeface="+mj-lt"/>
              <a:buAutoNum type="arabicPeriod"/>
            </a:pPr>
            <a:r>
              <a:rPr lang="en-US" sz="2400" dirty="0"/>
              <a:t>Know what you can control.</a:t>
            </a:r>
          </a:p>
          <a:p>
            <a:pPr marL="457200" indent="-457200">
              <a:buFont typeface="+mj-lt"/>
              <a:buAutoNum type="arabicPeriod"/>
            </a:pPr>
            <a:r>
              <a:rPr lang="en-US" sz="2400" dirty="0" smtClean="0"/>
              <a:t>Let </a:t>
            </a:r>
            <a:r>
              <a:rPr lang="en-US" sz="2400" dirty="0"/>
              <a:t>go of what you cannot control. </a:t>
            </a:r>
          </a:p>
          <a:p>
            <a:pPr marL="457200" indent="-457200">
              <a:buFont typeface="+mj-lt"/>
              <a:buAutoNum type="arabicPeriod"/>
            </a:pPr>
            <a:r>
              <a:rPr lang="en-US" sz="2400" dirty="0" smtClean="0"/>
              <a:t>Take </a:t>
            </a:r>
            <a:r>
              <a:rPr lang="en-US" sz="2400" dirty="0"/>
              <a:t>care of </a:t>
            </a:r>
            <a:r>
              <a:rPr lang="en-US" sz="2400" dirty="0" smtClean="0"/>
              <a:t>yourself</a:t>
            </a:r>
            <a:r>
              <a:rPr lang="en-US" sz="2400" dirty="0"/>
              <a:t>.</a:t>
            </a:r>
            <a:endParaRPr lang="en-US" sz="2400" dirty="0" smtClean="0"/>
          </a:p>
          <a:p>
            <a:pPr marL="457200" indent="-457200">
              <a:buFont typeface="+mj-lt"/>
              <a:buAutoNum type="arabicPeriod"/>
            </a:pPr>
            <a:r>
              <a:rPr lang="en-US" sz="2400" dirty="0" smtClean="0"/>
              <a:t>Build </a:t>
            </a:r>
            <a:r>
              <a:rPr lang="en-US" sz="2400" dirty="0"/>
              <a:t>community with like others. </a:t>
            </a:r>
            <a:endParaRPr lang="en-US" sz="2400" dirty="0" smtClean="0"/>
          </a:p>
          <a:p>
            <a:endParaRPr lang="en-US" sz="2400" dirty="0" smtClean="0"/>
          </a:p>
          <a:p>
            <a:endParaRPr lang="en-US" sz="2400" dirty="0"/>
          </a:p>
          <a:p>
            <a:endParaRPr lang="en-US" sz="2400" dirty="0"/>
          </a:p>
        </p:txBody>
      </p:sp>
    </p:spTree>
    <p:extLst>
      <p:ext uri="{BB962C8B-B14F-4D97-AF65-F5344CB8AC3E}">
        <p14:creationId xmlns:p14="http://schemas.microsoft.com/office/powerpoint/2010/main" val="685393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362200"/>
            <a:ext cx="7315200" cy="2057400"/>
          </a:xfrm>
        </p:spPr>
        <p:txBody>
          <a:bodyPr>
            <a:noAutofit/>
          </a:bodyPr>
          <a:lstStyle/>
          <a:p>
            <a:pPr marL="137112" indent="0">
              <a:spcBef>
                <a:spcPts val="0"/>
              </a:spcBef>
            </a:pPr>
            <a:r>
              <a:rPr lang="en-US" sz="4000" b="1" dirty="0"/>
              <a:t>Thank You!</a:t>
            </a:r>
            <a:r>
              <a:rPr lang="en-US" sz="4000" dirty="0"/>
              <a:t/>
            </a:r>
            <a:br>
              <a:rPr lang="en-US" sz="4000" dirty="0"/>
            </a:br>
            <a:r>
              <a:rPr lang="en-US" sz="2400" dirty="0" smtClean="0"/>
              <a:t/>
            </a:r>
            <a:br>
              <a:rPr lang="en-US" sz="2400" dirty="0" smtClean="0"/>
            </a:br>
            <a:r>
              <a:rPr lang="en-US" sz="2400" dirty="0"/>
              <a:t/>
            </a:r>
            <a:br>
              <a:rPr lang="en-US" sz="2400" dirty="0"/>
            </a:br>
            <a:r>
              <a:rPr lang="en-US" sz="1800" dirty="0" smtClean="0">
                <a:solidFill>
                  <a:srgbClr val="33CCFF"/>
                </a:solidFill>
              </a:rPr>
              <a:t>Dr</a:t>
            </a:r>
            <a:r>
              <a:rPr lang="en-US" sz="1800" dirty="0">
                <a:solidFill>
                  <a:srgbClr val="33CCFF"/>
                </a:solidFill>
              </a:rPr>
              <a:t>. Korie L. Edwards</a:t>
            </a:r>
            <a:br>
              <a:rPr lang="en-US" sz="1800" dirty="0">
                <a:solidFill>
                  <a:srgbClr val="33CCFF"/>
                </a:solidFill>
              </a:rPr>
            </a:br>
            <a:r>
              <a:rPr lang="en-US" sz="1800" dirty="0" smtClean="0">
                <a:solidFill>
                  <a:srgbClr val="33CCFF"/>
                </a:solidFill>
              </a:rPr>
              <a:t>RLDP Principal Investigator</a:t>
            </a:r>
            <a:br>
              <a:rPr lang="en-US" sz="1800" dirty="0" smtClean="0">
                <a:solidFill>
                  <a:srgbClr val="33CCFF"/>
                </a:solidFill>
              </a:rPr>
            </a:br>
            <a:r>
              <a:rPr lang="en-US" sz="1800" dirty="0" smtClean="0">
                <a:solidFill>
                  <a:srgbClr val="33CCFF"/>
                </a:solidFill>
              </a:rPr>
              <a:t>Associate Professor</a:t>
            </a:r>
            <a:br>
              <a:rPr lang="en-US" sz="1800" dirty="0" smtClean="0">
                <a:solidFill>
                  <a:srgbClr val="33CCFF"/>
                </a:solidFill>
              </a:rPr>
            </a:br>
            <a:r>
              <a:rPr lang="en-US" sz="1800" dirty="0" smtClean="0">
                <a:solidFill>
                  <a:srgbClr val="33CCFF"/>
                </a:solidFill>
              </a:rPr>
              <a:t>Department of Sociology</a:t>
            </a:r>
            <a:br>
              <a:rPr lang="en-US" sz="1800" dirty="0" smtClean="0">
                <a:solidFill>
                  <a:srgbClr val="33CCFF"/>
                </a:solidFill>
              </a:rPr>
            </a:br>
            <a:r>
              <a:rPr lang="en-US" sz="1800" dirty="0" smtClean="0">
                <a:solidFill>
                  <a:srgbClr val="33CCFF"/>
                </a:solidFill>
              </a:rPr>
              <a:t>The Ohio State University</a:t>
            </a:r>
            <a:br>
              <a:rPr lang="en-US" sz="1800" dirty="0" smtClean="0">
                <a:solidFill>
                  <a:srgbClr val="33CCFF"/>
                </a:solidFill>
              </a:rPr>
            </a:br>
            <a:r>
              <a:rPr lang="en-US" sz="2400" dirty="0" smtClean="0">
                <a:solidFill>
                  <a:srgbClr val="33CCFF"/>
                </a:solidFill>
              </a:rPr>
              <a:t/>
            </a:r>
            <a:br>
              <a:rPr lang="en-US" sz="2400" dirty="0" smtClean="0">
                <a:solidFill>
                  <a:srgbClr val="33CCFF"/>
                </a:solidFill>
              </a:rPr>
            </a:br>
            <a:r>
              <a:rPr lang="en-US" sz="2400" dirty="0">
                <a:solidFill>
                  <a:srgbClr val="33CCFF"/>
                </a:solidFill>
              </a:rPr>
              <a:t/>
            </a:r>
            <a:br>
              <a:rPr lang="en-US" sz="2400" dirty="0">
                <a:solidFill>
                  <a:srgbClr val="33CCFF"/>
                </a:solidFill>
              </a:rPr>
            </a:br>
            <a:r>
              <a:rPr lang="en-US" sz="2400" dirty="0" smtClean="0">
                <a:solidFill>
                  <a:srgbClr val="33CCFF"/>
                </a:solidFill>
              </a:rPr>
              <a:t/>
            </a:r>
            <a:br>
              <a:rPr lang="en-US" sz="2400" dirty="0" smtClean="0">
                <a:solidFill>
                  <a:srgbClr val="33CCFF"/>
                </a:solidFill>
              </a:rPr>
            </a:br>
            <a:r>
              <a:rPr lang="en-US" sz="2400" dirty="0" smtClean="0"/>
              <a:t/>
            </a:r>
            <a:br>
              <a:rPr lang="en-US" sz="2400" dirty="0" smtClean="0"/>
            </a:br>
            <a:r>
              <a:rPr lang="en-US" sz="2400" dirty="0">
                <a:solidFill>
                  <a:schemeClr val="accent5">
                    <a:lumMod val="60000"/>
                    <a:lumOff val="40000"/>
                  </a:schemeClr>
                </a:solidFill>
                <a:latin typeface="Avenir Light"/>
                <a:cs typeface="Avenir Light"/>
              </a:rPr>
              <a:t>twitter: Korie </a:t>
            </a:r>
            <a:r>
              <a:rPr lang="en-US" sz="2400" dirty="0" smtClean="0">
                <a:solidFill>
                  <a:schemeClr val="accent5">
                    <a:lumMod val="60000"/>
                    <a:lumOff val="40000"/>
                  </a:schemeClr>
                </a:solidFill>
                <a:latin typeface="Avenir Light"/>
                <a:cs typeface="Avenir Light"/>
              </a:rPr>
              <a:t>Edwards @</a:t>
            </a:r>
            <a:r>
              <a:rPr lang="en-US" sz="2400" dirty="0">
                <a:solidFill>
                  <a:schemeClr val="accent5">
                    <a:lumMod val="60000"/>
                    <a:lumOff val="40000"/>
                  </a:schemeClr>
                </a:solidFill>
                <a:latin typeface="Avenir Light"/>
                <a:cs typeface="Avenir Light"/>
              </a:rPr>
              <a:t>Gods_Peace1</a:t>
            </a:r>
            <a:br>
              <a:rPr lang="en-US" sz="2400" dirty="0">
                <a:solidFill>
                  <a:schemeClr val="accent5">
                    <a:lumMod val="60000"/>
                    <a:lumOff val="40000"/>
                  </a:schemeClr>
                </a:solidFill>
                <a:latin typeface="Avenir Light"/>
                <a:cs typeface="Avenir Light"/>
              </a:rPr>
            </a:br>
            <a:endParaRPr lang="en-US" sz="2400" dirty="0">
              <a:solidFill>
                <a:srgbClr val="33CCFF"/>
              </a:solidFill>
            </a:endParaRPr>
          </a:p>
        </p:txBody>
      </p:sp>
    </p:spTree>
    <p:extLst>
      <p:ext uri="{BB962C8B-B14F-4D97-AF65-F5344CB8AC3E}">
        <p14:creationId xmlns:p14="http://schemas.microsoft.com/office/powerpoint/2010/main" val="294085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198" cy="914400"/>
          </a:xfrm>
        </p:spPr>
        <p:txBody>
          <a:bodyPr>
            <a:noAutofit/>
          </a:bodyPr>
          <a:lstStyle/>
          <a:p>
            <a:r>
              <a:rPr lang="en-US" sz="3200" dirty="0" smtClean="0">
                <a:solidFill>
                  <a:srgbClr val="33CCFF"/>
                </a:solidFill>
              </a:rPr>
              <a:t>Multiracial Church Pastor (MCP) </a:t>
            </a:r>
            <a:br>
              <a:rPr lang="en-US" sz="3200" dirty="0" smtClean="0">
                <a:solidFill>
                  <a:srgbClr val="33CCFF"/>
                </a:solidFill>
              </a:rPr>
            </a:br>
            <a:r>
              <a:rPr lang="en-US" sz="3200" dirty="0" smtClean="0">
                <a:solidFill>
                  <a:srgbClr val="33CCFF"/>
                </a:solidFill>
              </a:rPr>
              <a:t>Role in Context</a:t>
            </a:r>
            <a:endParaRPr lang="en-US" sz="3200" dirty="0">
              <a:solidFill>
                <a:srgbClr val="33CCFF"/>
              </a:solidFill>
            </a:endParaRPr>
          </a:p>
        </p:txBody>
      </p:sp>
      <p:sp>
        <p:nvSpPr>
          <p:cNvPr id="11" name="Oval 10"/>
          <p:cNvSpPr/>
          <p:nvPr/>
        </p:nvSpPr>
        <p:spPr>
          <a:xfrm>
            <a:off x="5638800" y="3505200"/>
            <a:ext cx="914400" cy="914400"/>
          </a:xfrm>
          <a:prstGeom prst="ellipse">
            <a:avLst/>
          </a:prstGeom>
          <a:solidFill>
            <a:srgbClr val="33CCFF"/>
          </a:solid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solidFill>
                <a:srgbClr val="FFFF00"/>
              </a:solidFill>
            </a:endParaRPr>
          </a:p>
        </p:txBody>
      </p:sp>
      <p:cxnSp>
        <p:nvCxnSpPr>
          <p:cNvPr id="13" name="Elbow Connector 12"/>
          <p:cNvCxnSpPr/>
          <p:nvPr/>
        </p:nvCxnSpPr>
        <p:spPr>
          <a:xfrm flipV="1">
            <a:off x="2057400" y="4572000"/>
            <a:ext cx="3352800" cy="18288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638800" y="3581402"/>
            <a:ext cx="914400" cy="707854"/>
          </a:xfrm>
          <a:prstGeom prst="rect">
            <a:avLst/>
          </a:prstGeom>
          <a:noFill/>
        </p:spPr>
        <p:txBody>
          <a:bodyPr wrap="square" lIns="91408" tIns="45704" rIns="91408" bIns="45704" rtlCol="0">
            <a:spAutoFit/>
          </a:bodyPr>
          <a:lstStyle/>
          <a:p>
            <a:pPr algn="ctr"/>
            <a:r>
              <a:rPr lang="en-US" sz="2000" b="1" dirty="0" smtClean="0"/>
              <a:t>MCP</a:t>
            </a:r>
            <a:endParaRPr lang="en-US" sz="2000" b="1" dirty="0"/>
          </a:p>
          <a:p>
            <a:pPr algn="ctr"/>
            <a:r>
              <a:rPr lang="en-US" sz="2000" b="1" dirty="0"/>
              <a:t>Role</a:t>
            </a:r>
          </a:p>
        </p:txBody>
      </p:sp>
      <p:sp>
        <p:nvSpPr>
          <p:cNvPr id="12" name="TextBox 11"/>
          <p:cNvSpPr txBox="1"/>
          <p:nvPr/>
        </p:nvSpPr>
        <p:spPr>
          <a:xfrm>
            <a:off x="1066800" y="6019800"/>
            <a:ext cx="1709236" cy="369300"/>
          </a:xfrm>
          <a:prstGeom prst="rect">
            <a:avLst/>
          </a:prstGeom>
          <a:noFill/>
        </p:spPr>
        <p:txBody>
          <a:bodyPr wrap="square" lIns="91408" tIns="45704" rIns="91408" bIns="45704" rtlCol="0">
            <a:spAutoFit/>
          </a:bodyPr>
          <a:lstStyle/>
          <a:p>
            <a:pPr marL="137112"/>
            <a:r>
              <a:rPr lang="en-US" dirty="0" smtClean="0">
                <a:solidFill>
                  <a:srgbClr val="FFFFFF"/>
                </a:solidFill>
              </a:rPr>
              <a:t>Head Clergy</a:t>
            </a:r>
            <a:endParaRPr lang="en-US" dirty="0">
              <a:solidFill>
                <a:srgbClr val="FFFFFF"/>
              </a:solidFill>
            </a:endParaRPr>
          </a:p>
        </p:txBody>
      </p:sp>
      <p:sp>
        <p:nvSpPr>
          <p:cNvPr id="23" name="Oval 22"/>
          <p:cNvSpPr/>
          <p:nvPr/>
        </p:nvSpPr>
        <p:spPr>
          <a:xfrm flipH="1" flipV="1">
            <a:off x="5181600" y="3048000"/>
            <a:ext cx="1828800" cy="18288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Tree>
    <p:extLst>
      <p:ext uri="{BB962C8B-B14F-4D97-AF65-F5344CB8AC3E}">
        <p14:creationId xmlns:p14="http://schemas.microsoft.com/office/powerpoint/2010/main" val="3236488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198" cy="914400"/>
          </a:xfrm>
        </p:spPr>
        <p:txBody>
          <a:bodyPr>
            <a:noAutofit/>
          </a:bodyPr>
          <a:lstStyle/>
          <a:p>
            <a:r>
              <a:rPr lang="en-US" sz="3200" dirty="0" smtClean="0">
                <a:solidFill>
                  <a:srgbClr val="33CCFF"/>
                </a:solidFill>
              </a:rPr>
              <a:t>Multiracial Church Pastor (MCP) </a:t>
            </a:r>
            <a:br>
              <a:rPr lang="en-US" sz="3200" dirty="0" smtClean="0">
                <a:solidFill>
                  <a:srgbClr val="33CCFF"/>
                </a:solidFill>
              </a:rPr>
            </a:br>
            <a:r>
              <a:rPr lang="en-US" sz="3200" dirty="0" smtClean="0">
                <a:solidFill>
                  <a:srgbClr val="33CCFF"/>
                </a:solidFill>
              </a:rPr>
              <a:t>Role in Context</a:t>
            </a:r>
            <a:endParaRPr lang="en-US" sz="3200" dirty="0">
              <a:solidFill>
                <a:srgbClr val="33CCFF"/>
              </a:solidFill>
            </a:endParaRPr>
          </a:p>
        </p:txBody>
      </p:sp>
      <p:sp>
        <p:nvSpPr>
          <p:cNvPr id="10" name="Oval 9"/>
          <p:cNvSpPr/>
          <p:nvPr/>
        </p:nvSpPr>
        <p:spPr>
          <a:xfrm flipH="1" flipV="1">
            <a:off x="4800600" y="2667000"/>
            <a:ext cx="2590800" cy="25908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
        <p:nvSpPr>
          <p:cNvPr id="11" name="Oval 10"/>
          <p:cNvSpPr/>
          <p:nvPr/>
        </p:nvSpPr>
        <p:spPr>
          <a:xfrm>
            <a:off x="5638800" y="3505200"/>
            <a:ext cx="914400" cy="914400"/>
          </a:xfrm>
          <a:prstGeom prst="ellipse">
            <a:avLst/>
          </a:prstGeom>
          <a:solidFill>
            <a:srgbClr val="33CCFF"/>
          </a:solid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solidFill>
                <a:srgbClr val="FFFF00"/>
              </a:solidFill>
            </a:endParaRPr>
          </a:p>
        </p:txBody>
      </p:sp>
      <p:cxnSp>
        <p:nvCxnSpPr>
          <p:cNvPr id="13" name="Elbow Connector 12"/>
          <p:cNvCxnSpPr/>
          <p:nvPr/>
        </p:nvCxnSpPr>
        <p:spPr>
          <a:xfrm flipV="1">
            <a:off x="2057400" y="4572000"/>
            <a:ext cx="3352800" cy="18288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638800" y="3581402"/>
            <a:ext cx="914400" cy="707854"/>
          </a:xfrm>
          <a:prstGeom prst="rect">
            <a:avLst/>
          </a:prstGeom>
          <a:noFill/>
        </p:spPr>
        <p:txBody>
          <a:bodyPr wrap="square" lIns="91408" tIns="45704" rIns="91408" bIns="45704" rtlCol="0">
            <a:spAutoFit/>
          </a:bodyPr>
          <a:lstStyle/>
          <a:p>
            <a:pPr algn="ctr"/>
            <a:r>
              <a:rPr lang="en-US" sz="2000" b="1" dirty="0" smtClean="0"/>
              <a:t>MCP</a:t>
            </a:r>
            <a:endParaRPr lang="en-US" sz="2000" b="1" dirty="0"/>
          </a:p>
          <a:p>
            <a:pPr algn="ctr"/>
            <a:r>
              <a:rPr lang="en-US" sz="2000" b="1" dirty="0"/>
              <a:t>Role</a:t>
            </a:r>
          </a:p>
        </p:txBody>
      </p:sp>
      <p:cxnSp>
        <p:nvCxnSpPr>
          <p:cNvPr id="17" name="Elbow Connector 16"/>
          <p:cNvCxnSpPr/>
          <p:nvPr/>
        </p:nvCxnSpPr>
        <p:spPr>
          <a:xfrm flipV="1">
            <a:off x="1828800" y="4191000"/>
            <a:ext cx="2990730" cy="9906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143000" y="4800600"/>
            <a:ext cx="1468945" cy="369300"/>
          </a:xfrm>
          <a:prstGeom prst="rect">
            <a:avLst/>
          </a:prstGeom>
          <a:noFill/>
        </p:spPr>
        <p:txBody>
          <a:bodyPr wrap="none" lIns="91408" tIns="45704" rIns="91408" bIns="45704" rtlCol="0">
            <a:spAutoFit/>
          </a:bodyPr>
          <a:lstStyle/>
          <a:p>
            <a:r>
              <a:rPr lang="en-US" dirty="0" smtClean="0">
                <a:solidFill>
                  <a:srgbClr val="FFFFFF"/>
                </a:solidFill>
              </a:rPr>
              <a:t>Congregation</a:t>
            </a:r>
            <a:endParaRPr lang="en-US" dirty="0">
              <a:solidFill>
                <a:srgbClr val="FFFFFF"/>
              </a:solidFill>
            </a:endParaRPr>
          </a:p>
        </p:txBody>
      </p:sp>
      <p:sp>
        <p:nvSpPr>
          <p:cNvPr id="12" name="TextBox 11"/>
          <p:cNvSpPr txBox="1"/>
          <p:nvPr/>
        </p:nvSpPr>
        <p:spPr>
          <a:xfrm>
            <a:off x="1066800" y="6019800"/>
            <a:ext cx="1709236" cy="369300"/>
          </a:xfrm>
          <a:prstGeom prst="rect">
            <a:avLst/>
          </a:prstGeom>
          <a:noFill/>
        </p:spPr>
        <p:txBody>
          <a:bodyPr wrap="square" lIns="91408" tIns="45704" rIns="91408" bIns="45704" rtlCol="0">
            <a:spAutoFit/>
          </a:bodyPr>
          <a:lstStyle/>
          <a:p>
            <a:pPr marL="137112"/>
            <a:r>
              <a:rPr lang="en-US" dirty="0" smtClean="0">
                <a:solidFill>
                  <a:srgbClr val="FFFFFF"/>
                </a:solidFill>
              </a:rPr>
              <a:t>Head Clergy</a:t>
            </a:r>
            <a:endParaRPr lang="en-US" dirty="0">
              <a:solidFill>
                <a:srgbClr val="FFFFFF"/>
              </a:solidFill>
            </a:endParaRPr>
          </a:p>
        </p:txBody>
      </p:sp>
      <p:sp>
        <p:nvSpPr>
          <p:cNvPr id="23" name="Oval 22"/>
          <p:cNvSpPr/>
          <p:nvPr/>
        </p:nvSpPr>
        <p:spPr>
          <a:xfrm flipH="1" flipV="1">
            <a:off x="5181600" y="3048000"/>
            <a:ext cx="1828800" cy="18288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Tree>
    <p:extLst>
      <p:ext uri="{BB962C8B-B14F-4D97-AF65-F5344CB8AC3E}">
        <p14:creationId xmlns:p14="http://schemas.microsoft.com/office/powerpoint/2010/main" val="3236488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198" cy="914400"/>
          </a:xfrm>
        </p:spPr>
        <p:txBody>
          <a:bodyPr>
            <a:noAutofit/>
          </a:bodyPr>
          <a:lstStyle/>
          <a:p>
            <a:r>
              <a:rPr lang="en-US" sz="3200" dirty="0" smtClean="0">
                <a:solidFill>
                  <a:srgbClr val="33CCFF"/>
                </a:solidFill>
              </a:rPr>
              <a:t>Multiracial Church Pastor (MCP) </a:t>
            </a:r>
            <a:br>
              <a:rPr lang="en-US" sz="3200" dirty="0" smtClean="0">
                <a:solidFill>
                  <a:srgbClr val="33CCFF"/>
                </a:solidFill>
              </a:rPr>
            </a:br>
            <a:r>
              <a:rPr lang="en-US" sz="3200" dirty="0" smtClean="0">
                <a:solidFill>
                  <a:srgbClr val="33CCFF"/>
                </a:solidFill>
              </a:rPr>
              <a:t>Role in Context</a:t>
            </a:r>
            <a:endParaRPr lang="en-US" sz="3200" dirty="0">
              <a:solidFill>
                <a:srgbClr val="33CCFF"/>
              </a:solidFill>
            </a:endParaRPr>
          </a:p>
        </p:txBody>
      </p:sp>
      <p:sp>
        <p:nvSpPr>
          <p:cNvPr id="9" name="Oval 8"/>
          <p:cNvSpPr/>
          <p:nvPr/>
        </p:nvSpPr>
        <p:spPr>
          <a:xfrm>
            <a:off x="4267200" y="2133600"/>
            <a:ext cx="3657600" cy="36576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
        <p:nvSpPr>
          <p:cNvPr id="10" name="Oval 9"/>
          <p:cNvSpPr/>
          <p:nvPr/>
        </p:nvSpPr>
        <p:spPr>
          <a:xfrm flipH="1" flipV="1">
            <a:off x="4800600" y="2667000"/>
            <a:ext cx="2590800" cy="25908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
        <p:nvSpPr>
          <p:cNvPr id="11" name="Oval 10"/>
          <p:cNvSpPr/>
          <p:nvPr/>
        </p:nvSpPr>
        <p:spPr>
          <a:xfrm>
            <a:off x="5638800" y="3505200"/>
            <a:ext cx="914400" cy="914400"/>
          </a:xfrm>
          <a:prstGeom prst="ellipse">
            <a:avLst/>
          </a:prstGeom>
          <a:solidFill>
            <a:srgbClr val="33CCFF"/>
          </a:solid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solidFill>
                <a:srgbClr val="FFFF00"/>
              </a:solidFill>
            </a:endParaRPr>
          </a:p>
        </p:txBody>
      </p:sp>
      <p:cxnSp>
        <p:nvCxnSpPr>
          <p:cNvPr id="13" name="Elbow Connector 12"/>
          <p:cNvCxnSpPr/>
          <p:nvPr/>
        </p:nvCxnSpPr>
        <p:spPr>
          <a:xfrm flipV="1">
            <a:off x="2057400" y="4572000"/>
            <a:ext cx="3352800" cy="18288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5638800" y="3581402"/>
            <a:ext cx="914400" cy="707854"/>
          </a:xfrm>
          <a:prstGeom prst="rect">
            <a:avLst/>
          </a:prstGeom>
          <a:noFill/>
        </p:spPr>
        <p:txBody>
          <a:bodyPr wrap="square" lIns="91408" tIns="45704" rIns="91408" bIns="45704" rtlCol="0">
            <a:spAutoFit/>
          </a:bodyPr>
          <a:lstStyle/>
          <a:p>
            <a:pPr algn="ctr"/>
            <a:r>
              <a:rPr lang="en-US" sz="2000" b="1" dirty="0" smtClean="0"/>
              <a:t>MCP</a:t>
            </a:r>
            <a:endParaRPr lang="en-US" sz="2000" b="1" dirty="0"/>
          </a:p>
          <a:p>
            <a:pPr algn="ctr"/>
            <a:r>
              <a:rPr lang="en-US" sz="2000" b="1" dirty="0"/>
              <a:t>Role</a:t>
            </a:r>
          </a:p>
        </p:txBody>
      </p:sp>
      <p:cxnSp>
        <p:nvCxnSpPr>
          <p:cNvPr id="17" name="Elbow Connector 16"/>
          <p:cNvCxnSpPr/>
          <p:nvPr/>
        </p:nvCxnSpPr>
        <p:spPr>
          <a:xfrm flipV="1">
            <a:off x="1828800" y="4191000"/>
            <a:ext cx="2990730" cy="990600"/>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143000" y="4800600"/>
            <a:ext cx="1468945" cy="369300"/>
          </a:xfrm>
          <a:prstGeom prst="rect">
            <a:avLst/>
          </a:prstGeom>
          <a:noFill/>
        </p:spPr>
        <p:txBody>
          <a:bodyPr wrap="none" lIns="91408" tIns="45704" rIns="91408" bIns="45704" rtlCol="0">
            <a:spAutoFit/>
          </a:bodyPr>
          <a:lstStyle/>
          <a:p>
            <a:r>
              <a:rPr lang="en-US" dirty="0" smtClean="0">
                <a:solidFill>
                  <a:srgbClr val="FFFFFF"/>
                </a:solidFill>
              </a:rPr>
              <a:t>Congregation</a:t>
            </a:r>
            <a:endParaRPr lang="en-US" dirty="0">
              <a:solidFill>
                <a:srgbClr val="FFFFFF"/>
              </a:solidFill>
            </a:endParaRPr>
          </a:p>
        </p:txBody>
      </p:sp>
      <p:cxnSp>
        <p:nvCxnSpPr>
          <p:cNvPr id="26" name="Straight Arrow Connector 25"/>
          <p:cNvCxnSpPr/>
          <p:nvPr/>
        </p:nvCxnSpPr>
        <p:spPr>
          <a:xfrm>
            <a:off x="1752600" y="3962400"/>
            <a:ext cx="25146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143000" y="3352800"/>
            <a:ext cx="2057400" cy="646298"/>
          </a:xfrm>
          <a:prstGeom prst="rect">
            <a:avLst/>
          </a:prstGeom>
          <a:noFill/>
        </p:spPr>
        <p:txBody>
          <a:bodyPr wrap="square" lIns="91408" tIns="45704" rIns="91408" bIns="45704" rtlCol="0">
            <a:spAutoFit/>
          </a:bodyPr>
          <a:lstStyle/>
          <a:p>
            <a:r>
              <a:rPr lang="en-US" dirty="0" smtClean="0">
                <a:solidFill>
                  <a:srgbClr val="FFFFFF"/>
                </a:solidFill>
              </a:rPr>
              <a:t>Religious Community</a:t>
            </a:r>
            <a:endParaRPr lang="en-US" dirty="0">
              <a:solidFill>
                <a:srgbClr val="FFFFFF"/>
              </a:solidFill>
            </a:endParaRPr>
          </a:p>
        </p:txBody>
      </p:sp>
      <p:sp>
        <p:nvSpPr>
          <p:cNvPr id="12" name="TextBox 11"/>
          <p:cNvSpPr txBox="1"/>
          <p:nvPr/>
        </p:nvSpPr>
        <p:spPr>
          <a:xfrm>
            <a:off x="1066800" y="6019800"/>
            <a:ext cx="1709236" cy="369300"/>
          </a:xfrm>
          <a:prstGeom prst="rect">
            <a:avLst/>
          </a:prstGeom>
          <a:noFill/>
        </p:spPr>
        <p:txBody>
          <a:bodyPr wrap="square" lIns="91408" tIns="45704" rIns="91408" bIns="45704" rtlCol="0">
            <a:spAutoFit/>
          </a:bodyPr>
          <a:lstStyle/>
          <a:p>
            <a:pPr marL="137112"/>
            <a:r>
              <a:rPr lang="en-US" dirty="0" smtClean="0">
                <a:solidFill>
                  <a:srgbClr val="FFFFFF"/>
                </a:solidFill>
              </a:rPr>
              <a:t>Head Clergy</a:t>
            </a:r>
            <a:endParaRPr lang="en-US" dirty="0">
              <a:solidFill>
                <a:srgbClr val="FFFFFF"/>
              </a:solidFill>
            </a:endParaRPr>
          </a:p>
        </p:txBody>
      </p:sp>
      <p:sp>
        <p:nvSpPr>
          <p:cNvPr id="23" name="Oval 22"/>
          <p:cNvSpPr/>
          <p:nvPr/>
        </p:nvSpPr>
        <p:spPr>
          <a:xfrm flipH="1" flipV="1">
            <a:off x="5181600" y="3048000"/>
            <a:ext cx="1828800" cy="1828800"/>
          </a:xfrm>
          <a:prstGeom prst="ellipse">
            <a:avLst/>
          </a:prstGeom>
          <a:noFill/>
        </p:spPr>
        <p:style>
          <a:lnRef idx="1">
            <a:schemeClr val="accent1"/>
          </a:lnRef>
          <a:fillRef idx="3">
            <a:schemeClr val="accent1"/>
          </a:fillRef>
          <a:effectRef idx="2">
            <a:schemeClr val="accent1"/>
          </a:effectRef>
          <a:fontRef idx="minor">
            <a:schemeClr val="lt1"/>
          </a:fontRef>
        </p:style>
        <p:txBody>
          <a:bodyPr lIns="91408" tIns="45704" rIns="91408" bIns="45704" rtlCol="0" anchor="ctr"/>
          <a:lstStyle/>
          <a:p>
            <a:pPr algn="ctr"/>
            <a:endParaRPr lang="en-US" dirty="0"/>
          </a:p>
        </p:txBody>
      </p:sp>
    </p:spTree>
    <p:extLst>
      <p:ext uri="{BB962C8B-B14F-4D97-AF65-F5344CB8AC3E}">
        <p14:creationId xmlns:p14="http://schemas.microsoft.com/office/powerpoint/2010/main" val="3236488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68861</TotalTime>
  <Words>8857</Words>
  <Application>Microsoft Macintosh PowerPoint</Application>
  <PresentationFormat>On-screen Show (4:3)</PresentationFormat>
  <Paragraphs>562</Paragraphs>
  <Slides>65</Slides>
  <Notes>58</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Black</vt:lpstr>
      <vt:lpstr>Estranged Pioneers:  The Multiracial Church Pastor of Color in Context </vt:lpstr>
      <vt:lpstr>PowerPoint Presentation</vt:lpstr>
      <vt:lpstr>PowerPoint Presentation</vt:lpstr>
      <vt:lpstr>Guiding Question…</vt:lpstr>
      <vt:lpstr>Role</vt:lpstr>
      <vt:lpstr>Multiracial Church Pastor (MCP)  Role in Context</vt:lpstr>
      <vt:lpstr>Multiracial Church Pastor (MCP)  Role in Context</vt:lpstr>
      <vt:lpstr>Multiracial Church Pastor (MCP)  Role in Context</vt:lpstr>
      <vt:lpstr>Multiracial Church Pastor (MCP)  Role in Context</vt:lpstr>
      <vt:lpstr>Multiracial Church Pastor (MCP)  Role in Context</vt:lpstr>
      <vt:lpstr>Multiracial Church Pastor (MCP)  Role in Context</vt:lpstr>
      <vt:lpstr>Multiracial Church Pastor (MCP)  Role in Context </vt:lpstr>
      <vt:lpstr>PowerPoint Presentation</vt:lpstr>
      <vt:lpstr>Race</vt:lpstr>
      <vt:lpstr>What distinguishes race from ethnicity? </vt:lpstr>
      <vt:lpstr>Religion in America</vt:lpstr>
      <vt:lpstr>Religious Leadership and Diversity Project  The Research Team  </vt:lpstr>
      <vt:lpstr>Religious Leadership and Diversity Project  (rldp.net)</vt:lpstr>
      <vt:lpstr>Religious Leadership and Diversity Project  (rldp.net)</vt:lpstr>
      <vt:lpstr>Religion in America and the  Head Clergy Role</vt:lpstr>
      <vt:lpstr>Religion in America and the  Head Clergy Role</vt:lpstr>
      <vt:lpstr>Religion in America and the  Head Clergy Role</vt:lpstr>
      <vt:lpstr>All Head Clergy….</vt:lpstr>
      <vt:lpstr>Multiracial Church Pastors: General Patterns</vt:lpstr>
      <vt:lpstr>Three Stories</vt:lpstr>
      <vt:lpstr>Father Jackson Mercer </vt:lpstr>
      <vt:lpstr>Father Jackson Mercer</vt:lpstr>
      <vt:lpstr>Father Jackson Mercer</vt:lpstr>
      <vt:lpstr>Father Jackson Mercer</vt:lpstr>
      <vt:lpstr>Father Jackson Mercer</vt:lpstr>
      <vt:lpstr>Father Jackson Mercer</vt:lpstr>
      <vt:lpstr>Father Jackson Mercer</vt:lpstr>
      <vt:lpstr>Father Jackson Mercer</vt:lpstr>
      <vt:lpstr>Father Jackson Mercer</vt:lpstr>
      <vt:lpstr>PowerPoint Presentation</vt:lpstr>
      <vt:lpstr>Estranged Pioneers</vt:lpstr>
      <vt:lpstr>Alienating Experience</vt:lpstr>
      <vt:lpstr>Pastor Daryl Chung </vt:lpstr>
      <vt:lpstr>Pastor Daryl Chung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Pastor Dennis Mills</vt:lpstr>
      <vt:lpstr>Pastor Dennis Mills</vt:lpstr>
      <vt:lpstr>PowerPoint Presentation</vt:lpstr>
      <vt:lpstr>Pastor Dennis Mills</vt:lpstr>
      <vt:lpstr>Pastor Dennis Mills</vt:lpstr>
      <vt:lpstr>Pastor Dennis Mills</vt:lpstr>
      <vt:lpstr>PowerPoint Presentation</vt:lpstr>
      <vt:lpstr>Concluding Thoughts  </vt:lpstr>
      <vt:lpstr>Concluding Thoughts  Multiracial Churches in the U.S.</vt:lpstr>
      <vt:lpstr>Concluding Thoughts    </vt:lpstr>
      <vt:lpstr>PowerPoint Presentation</vt:lpstr>
      <vt:lpstr>PowerPoint Presentation</vt:lpstr>
      <vt:lpstr>Concluding Thoughts    </vt:lpstr>
      <vt:lpstr>PowerPoint Presentation</vt:lpstr>
      <vt:lpstr>PowerPoint Presentation</vt:lpstr>
      <vt:lpstr>What to do?</vt:lpstr>
      <vt:lpstr>Power of a Sociological Imagination</vt:lpstr>
      <vt:lpstr>What to do?</vt:lpstr>
      <vt:lpstr>Thank You!   Dr. Korie L. Edwards RLDP Principal Investigator Associate Professor Department of Sociology The Ohio State University     twitter: Korie Edwards @Gods_Peace1 </vt:lpstr>
    </vt:vector>
  </TitlesOfParts>
  <Company>Ohio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Religious Leadership and Diversity Project</dc:title>
  <dc:creator>Korie L. Edwards</dc:creator>
  <cp:lastModifiedBy>Kori Edwards</cp:lastModifiedBy>
  <cp:revision>472</cp:revision>
  <cp:lastPrinted>2014-05-23T20:00:14Z</cp:lastPrinted>
  <dcterms:created xsi:type="dcterms:W3CDTF">2014-05-21T13:49:45Z</dcterms:created>
  <dcterms:modified xsi:type="dcterms:W3CDTF">2019-11-12T02:07:13Z</dcterms:modified>
</cp:coreProperties>
</file>